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23"/>
  </p:notesMasterIdLst>
  <p:sldIdLst>
    <p:sldId id="256" r:id="rId2"/>
    <p:sldId id="257" r:id="rId3"/>
    <p:sldId id="264" r:id="rId4"/>
    <p:sldId id="258" r:id="rId5"/>
    <p:sldId id="262" r:id="rId6"/>
    <p:sldId id="267" r:id="rId7"/>
    <p:sldId id="260" r:id="rId8"/>
    <p:sldId id="266" r:id="rId9"/>
    <p:sldId id="268" r:id="rId10"/>
    <p:sldId id="263" r:id="rId11"/>
    <p:sldId id="269" r:id="rId12"/>
    <p:sldId id="270" r:id="rId13"/>
    <p:sldId id="271" r:id="rId14"/>
    <p:sldId id="273" r:id="rId15"/>
    <p:sldId id="274" r:id="rId16"/>
    <p:sldId id="275" r:id="rId17"/>
    <p:sldId id="276" r:id="rId18"/>
    <p:sldId id="277" r:id="rId19"/>
    <p:sldId id="259" r:id="rId20"/>
    <p:sldId id="261"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91AD4-4A6E-4BEB-83D5-EEC00A99BC63}" v="240" dt="2024-04-13T07:34:03.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0266" autoAdjust="0"/>
  </p:normalViewPr>
  <p:slideViewPr>
    <p:cSldViewPr snapToGrid="0">
      <p:cViewPr varScale="1">
        <p:scale>
          <a:sx n="83" d="100"/>
          <a:sy n="83" d="100"/>
        </p:scale>
        <p:origin x="45"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kansas-my.sharepoint.com/personal/s022j488_home_ku_edu/Documents/AAG%20Presentation/AAG%202024/Data%20Polling%20Project/president_polls53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kansas-my.sharepoint.com/personal/s022j488_home_ku_edu/Documents/AAG%20Presentation/AAG%202024/Data%20Polling%20Project/president_polls538.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kansas-my.sharepoint.com/personal/s022j488_home_ku_edu/Documents/AAG%20Presentation/AAG%202024/Data%20Polling%20Project/president_polls538.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kansas-my.sharepoint.com/personal/s022j488_home_ku_edu/Documents/AAG%20Presentation/AAG%202024/Data%20Polling%20Project/president_polls538.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kansas-my.sharepoint.com/personal/s022j488_home_ku_edu/Documents/AAG%20Presentation/AAG%202024/Data%20Polling%20Project/president_polls538.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kansas-my.sharepoint.com/personal/s022j488_home_ku_edu/Documents/AAG%20Presentation/AAG%202024/Data%20Polling%20Project/president_polls538.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kansas-my.sharepoint.com/personal/s022j488_home_ku_edu/Documents/AAG%20Presentation/AAG%202024/Data%20Polling%20Project/president_polls538.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kansas-my.sharepoint.com/personal/s022j488_home_ku_edu/Documents/AAG%20Presentation/AAG%202024/Data%20Polling%20Project/president_polls538.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kansas-my.sharepoint.com/personal/s022j488_home_ku_edu/Documents/AAG%20Presentation/AAG%202024/Data%20Polling%20Project/president_polls538.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kansas-my.sharepoint.com/personal/s022j488_home_ku_edu/Documents/AAG%20Presentation/AAG%202024/Data%20Polling%20Project/president_polls53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[president_polls538.xlsx]PivotJT (2)!PivotTable51</c:name>
    <c:fmtId val="-1"/>
  </c:pivotSource>
  <c:chart>
    <c:title>
      <c:tx>
        <c:rich>
          <a:bodyPr rot="0" spcFirstLastPara="1" vertOverflow="ellipsis" vert="horz" wrap="square" anchor="t" anchorCtr="1"/>
          <a:lstStyle/>
          <a:p>
            <a:pPr>
              <a:defRPr sz="1400" b="0" i="0" u="none" strike="noStrike" kern="1200" spc="0" baseline="0">
                <a:solidFill>
                  <a:schemeClr val="tx1">
                    <a:lumMod val="65000"/>
                    <a:lumOff val="35000"/>
                  </a:schemeClr>
                </a:solidFill>
                <a:latin typeface="+mn-lt"/>
                <a:ea typeface="+mn-ea"/>
                <a:cs typeface="+mn-cs"/>
              </a:defRPr>
            </a:pPr>
            <a:r>
              <a:rPr lang="en-US" sz="2400">
                <a:latin typeface="News Gothic MT" panose="020B0504020203020204" pitchFamily="34" charset="0"/>
              </a:rPr>
              <a:t>Alabama</a:t>
            </a:r>
          </a:p>
        </c:rich>
      </c:tx>
      <c:layout>
        <c:manualLayout>
          <c:xMode val="edge"/>
          <c:yMode val="edge"/>
          <c:x val="0.42290941985910335"/>
          <c:y val="8.0908449642638464E-2"/>
        </c:manualLayout>
      </c:layout>
      <c:overlay val="0"/>
      <c:spPr>
        <a:noFill/>
        <a:ln>
          <a:noFill/>
        </a:ln>
        <a:effectLst/>
      </c:spPr>
      <c:txPr>
        <a:bodyPr rot="0" spcFirstLastPara="1" vertOverflow="ellipsis" vert="horz" wrap="square" anchor="t"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rgbClr val="FF0000"/>
            </a:solidFill>
            <a:round/>
          </a:ln>
          <a:effectLst/>
        </c:spPr>
        <c:marker>
          <c:symbol val="circle"/>
          <c:size val="5"/>
          <c:spPr>
            <a:noFill/>
            <a:ln w="9525">
              <a:noFill/>
            </a:ln>
            <a:effectLst/>
          </c:spPr>
        </c:marker>
      </c:pivotFmt>
      <c:pivotFmt>
        <c:idx val="5"/>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noFill/>
            <a:ln w="9525">
              <a:noFill/>
            </a:ln>
            <a:effectLst/>
          </c:spPr>
        </c:marker>
      </c:pivotFmt>
      <c:pivotFmt>
        <c:idx val="17"/>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rgbClr val="FF0000"/>
            </a:solidFill>
            <a:round/>
          </a:ln>
          <a:effectLst/>
        </c:spPr>
        <c:marker>
          <c:symbol val="circle"/>
          <c:size val="5"/>
          <c:spPr>
            <a:noFill/>
            <a:ln w="9525">
              <a:noFill/>
            </a:ln>
            <a:effectLst/>
          </c:spPr>
        </c:marker>
      </c:pivotFmt>
      <c:pivotFmt>
        <c:idx val="21"/>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circle"/>
          <c:size val="5"/>
          <c:spPr>
            <a:noFill/>
            <a:ln w="9525">
              <a:noFill/>
            </a:ln>
            <a:effectLst/>
          </c:spPr>
        </c:marker>
      </c:pivotFmt>
      <c:pivotFmt>
        <c:idx val="25"/>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rgbClr val="FF0000"/>
            </a:solidFill>
            <a:round/>
          </a:ln>
          <a:effectLst/>
        </c:spPr>
        <c:marker>
          <c:symbol val="circle"/>
          <c:size val="5"/>
          <c:spPr>
            <a:noFill/>
            <a:ln w="9525">
              <a:noFill/>
            </a:ln>
            <a:effectLst/>
          </c:spPr>
        </c:marker>
      </c:pivotFmt>
      <c:pivotFmt>
        <c:idx val="29"/>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5156585187437846E-2"/>
          <c:y val="0.18173256606919946"/>
          <c:w val="0.9169025393081115"/>
          <c:h val="0.59642606109287577"/>
        </c:manualLayout>
      </c:layout>
      <c:lineChart>
        <c:grouping val="standard"/>
        <c:varyColors val="0"/>
        <c:ser>
          <c:idx val="0"/>
          <c:order val="0"/>
          <c:tx>
            <c:strRef>
              <c:f>'PivotJT (2)'!$B$6:$B$8</c:f>
              <c:strCache>
                <c:ptCount val="1"/>
                <c:pt idx="0">
                  <c:v>Biden - Presidential Vote Total</c:v>
                </c:pt>
              </c:strCache>
            </c:strRef>
          </c:tx>
          <c:spPr>
            <a:ln w="28575" cap="rnd">
              <a:solidFill>
                <a:srgbClr val="0070C0"/>
              </a:solidFill>
              <a:round/>
            </a:ln>
            <a:effectLst/>
          </c:spPr>
          <c:marker>
            <c:symbol val="circle"/>
            <c:size val="5"/>
            <c:spPr>
              <a:noFill/>
              <a:ln w="9525">
                <a:noFill/>
              </a:ln>
              <a:effectLst/>
            </c:spPr>
          </c:marker>
          <c:dPt>
            <c:idx val="28"/>
            <c:marker>
              <c:symbol val="circle"/>
              <c:size val="5"/>
              <c:spPr>
                <a:noFill/>
                <a:ln w="9525">
                  <a:noFill/>
                </a:ln>
                <a:effectLst/>
              </c:spPr>
            </c:marker>
            <c:bubble3D val="0"/>
            <c:extLst>
              <c:ext xmlns:c16="http://schemas.microsoft.com/office/drawing/2014/chart" uri="{C3380CC4-5D6E-409C-BE32-E72D297353CC}">
                <c16:uniqueId val="{00000000-A567-40EC-9448-953CCE1A4259}"/>
              </c:ext>
            </c:extLst>
          </c:dPt>
          <c:dPt>
            <c:idx val="31"/>
            <c:marker>
              <c:symbol val="circle"/>
              <c:size val="5"/>
              <c:spPr>
                <a:noFill/>
                <a:ln w="9525">
                  <a:noFill/>
                </a:ln>
                <a:effectLst/>
              </c:spPr>
            </c:marker>
            <c:bubble3D val="0"/>
            <c:spPr>
              <a:ln w="28575" cap="rnd">
                <a:solidFill>
                  <a:srgbClr val="0070C0"/>
                </a:solidFill>
                <a:round/>
              </a:ln>
              <a:effectLst/>
            </c:spPr>
            <c:extLst>
              <c:ext xmlns:c16="http://schemas.microsoft.com/office/drawing/2014/chart" uri="{C3380CC4-5D6E-409C-BE32-E72D297353CC}">
                <c16:uniqueId val="{00000002-A567-40EC-9448-953CCE1A4259}"/>
              </c:ext>
            </c:extLst>
          </c:dPt>
          <c:dLbls>
            <c:dLbl>
              <c:idx val="31"/>
              <c:layout>
                <c:manualLayout>
                  <c:x val="0"/>
                  <c:y val="-3.3981089284621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67-40EC-9448-953CCE1A42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'PivotJT (2)'!$A$9:$A$41</c:f>
              <c:strCache>
                <c:ptCount val="32"/>
                <c:pt idx="0">
                  <c:v>1/9/2020</c:v>
                </c:pt>
                <c:pt idx="1">
                  <c:v>2/6/2020</c:v>
                </c:pt>
                <c:pt idx="2">
                  <c:v>5/18/2020</c:v>
                </c:pt>
                <c:pt idx="3">
                  <c:v>6/30/2020</c:v>
                </c:pt>
                <c:pt idx="4">
                  <c:v>7/9/2020</c:v>
                </c:pt>
                <c:pt idx="5">
                  <c:v>7/31/2020</c:v>
                </c:pt>
                <c:pt idx="6">
                  <c:v>8/2/2020</c:v>
                </c:pt>
                <c:pt idx="7">
                  <c:v>8/19/2020</c:v>
                </c:pt>
                <c:pt idx="8">
                  <c:v>8/31/2020</c:v>
                </c:pt>
                <c:pt idx="9">
                  <c:v>9/30/2020</c:v>
                </c:pt>
                <c:pt idx="10">
                  <c:v>10/3/2020</c:v>
                </c:pt>
                <c:pt idx="11">
                  <c:v>10/12/2020</c:v>
                </c:pt>
                <c:pt idx="12">
                  <c:v>10/13/2020</c:v>
                </c:pt>
                <c:pt idx="13">
                  <c:v>10/14/2020</c:v>
                </c:pt>
                <c:pt idx="14">
                  <c:v>10/15/2020</c:v>
                </c:pt>
                <c:pt idx="15">
                  <c:v>10/16/2020</c:v>
                </c:pt>
                <c:pt idx="16">
                  <c:v>10/17/2020</c:v>
                </c:pt>
                <c:pt idx="17">
                  <c:v>10/18/2020</c:v>
                </c:pt>
                <c:pt idx="18">
                  <c:v>10/19/2020</c:v>
                </c:pt>
                <c:pt idx="19">
                  <c:v>10/20/2020</c:v>
                </c:pt>
                <c:pt idx="20">
                  <c:v>10/21/2020</c:v>
                </c:pt>
                <c:pt idx="21">
                  <c:v>10/22/2020</c:v>
                </c:pt>
                <c:pt idx="22">
                  <c:v>10/23/2020</c:v>
                </c:pt>
                <c:pt idx="23">
                  <c:v>10/24/2020</c:v>
                </c:pt>
                <c:pt idx="24">
                  <c:v>10/25/2020</c:v>
                </c:pt>
                <c:pt idx="25">
                  <c:v>10/26/2020</c:v>
                </c:pt>
                <c:pt idx="26">
                  <c:v>10/27/2020</c:v>
                </c:pt>
                <c:pt idx="27">
                  <c:v>10/28/2020</c:v>
                </c:pt>
                <c:pt idx="28">
                  <c:v>10/29/2020</c:v>
                </c:pt>
                <c:pt idx="29">
                  <c:v>10/30/2020</c:v>
                </c:pt>
                <c:pt idx="30">
                  <c:v>10/31/2020</c:v>
                </c:pt>
                <c:pt idx="31">
                  <c:v>11/1/2020</c:v>
                </c:pt>
              </c:strCache>
            </c:strRef>
          </c:cat>
          <c:val>
            <c:numRef>
              <c:f>'PivotJT (2)'!$B$9:$B$41</c:f>
              <c:numCache>
                <c:formatCode>0.000</c:formatCode>
                <c:ptCount val="32"/>
                <c:pt idx="0">
                  <c:v>36.569990212122335</c:v>
                </c:pt>
                <c:pt idx="1">
                  <c:v>36.569990212122335</c:v>
                </c:pt>
                <c:pt idx="2">
                  <c:v>36.569990212122335</c:v>
                </c:pt>
                <c:pt idx="3">
                  <c:v>36.569990212122335</c:v>
                </c:pt>
                <c:pt idx="4">
                  <c:v>36.569990212122335</c:v>
                </c:pt>
                <c:pt idx="5">
                  <c:v>36.569990212122335</c:v>
                </c:pt>
                <c:pt idx="6">
                  <c:v>36.569990212122335</c:v>
                </c:pt>
                <c:pt idx="7">
                  <c:v>36.569990212122335</c:v>
                </c:pt>
                <c:pt idx="8">
                  <c:v>36.569990212122335</c:v>
                </c:pt>
                <c:pt idx="9">
                  <c:v>36.569990212122335</c:v>
                </c:pt>
                <c:pt idx="10">
                  <c:v>36.569990212122335</c:v>
                </c:pt>
                <c:pt idx="11">
                  <c:v>36.569990212122335</c:v>
                </c:pt>
                <c:pt idx="12">
                  <c:v>36.569990212122335</c:v>
                </c:pt>
                <c:pt idx="13">
                  <c:v>36.569990212122335</c:v>
                </c:pt>
                <c:pt idx="14">
                  <c:v>36.569990212122335</c:v>
                </c:pt>
                <c:pt idx="15">
                  <c:v>36.569990212122335</c:v>
                </c:pt>
                <c:pt idx="16">
                  <c:v>36.569990212122335</c:v>
                </c:pt>
                <c:pt idx="17">
                  <c:v>36.569990212122335</c:v>
                </c:pt>
                <c:pt idx="18">
                  <c:v>36.569990212122335</c:v>
                </c:pt>
                <c:pt idx="19">
                  <c:v>36.569990212122335</c:v>
                </c:pt>
                <c:pt idx="20">
                  <c:v>36.569990212122335</c:v>
                </c:pt>
                <c:pt idx="21">
                  <c:v>36.569990212122335</c:v>
                </c:pt>
                <c:pt idx="22">
                  <c:v>36.569990212122335</c:v>
                </c:pt>
                <c:pt idx="23">
                  <c:v>36.569990212122335</c:v>
                </c:pt>
                <c:pt idx="24">
                  <c:v>36.569990212122335</c:v>
                </c:pt>
                <c:pt idx="25">
                  <c:v>36.569990212122335</c:v>
                </c:pt>
                <c:pt idx="26">
                  <c:v>36.569990212122335</c:v>
                </c:pt>
                <c:pt idx="27">
                  <c:v>36.569990212122335</c:v>
                </c:pt>
                <c:pt idx="28">
                  <c:v>36.569990212122335</c:v>
                </c:pt>
                <c:pt idx="29">
                  <c:v>36.569990212122335</c:v>
                </c:pt>
                <c:pt idx="30">
                  <c:v>36.569990212122335</c:v>
                </c:pt>
                <c:pt idx="31">
                  <c:v>36.569990212122335</c:v>
                </c:pt>
              </c:numCache>
            </c:numRef>
          </c:val>
          <c:smooth val="0"/>
          <c:extLst>
            <c:ext xmlns:c16="http://schemas.microsoft.com/office/drawing/2014/chart" uri="{C3380CC4-5D6E-409C-BE32-E72D297353CC}">
              <c16:uniqueId val="{00000003-A567-40EC-9448-953CCE1A4259}"/>
            </c:ext>
          </c:extLst>
        </c:ser>
        <c:ser>
          <c:idx val="1"/>
          <c:order val="1"/>
          <c:tx>
            <c:strRef>
              <c:f>'PivotJT (2)'!$C$6:$C$8</c:f>
              <c:strCache>
                <c:ptCount val="1"/>
                <c:pt idx="0">
                  <c:v>Biden - Average Polling Level</c:v>
                </c:pt>
              </c:strCache>
            </c:strRef>
          </c:tx>
          <c:spPr>
            <a:ln w="28575" cap="rnd">
              <a:solidFill>
                <a:srgbClr val="0070C0"/>
              </a:solidFill>
              <a:prstDash val="lgDash"/>
              <a:round/>
            </a:ln>
            <a:effectLst/>
          </c:spPr>
          <c:marker>
            <c:symbol val="circle"/>
            <c:size val="5"/>
            <c:spPr>
              <a:solidFill>
                <a:schemeClr val="accent6">
                  <a:lumMod val="75000"/>
                </a:schemeClr>
              </a:solidFill>
              <a:ln w="9525">
                <a:solidFill>
                  <a:schemeClr val="tx2"/>
                </a:solidFill>
              </a:ln>
              <a:effectLst/>
            </c:spPr>
          </c:marker>
          <c:cat>
            <c:strRef>
              <c:f>'PivotJT (2)'!$A$9:$A$41</c:f>
              <c:strCache>
                <c:ptCount val="32"/>
                <c:pt idx="0">
                  <c:v>1/9/2020</c:v>
                </c:pt>
                <c:pt idx="1">
                  <c:v>2/6/2020</c:v>
                </c:pt>
                <c:pt idx="2">
                  <c:v>5/18/2020</c:v>
                </c:pt>
                <c:pt idx="3">
                  <c:v>6/30/2020</c:v>
                </c:pt>
                <c:pt idx="4">
                  <c:v>7/9/2020</c:v>
                </c:pt>
                <c:pt idx="5">
                  <c:v>7/31/2020</c:v>
                </c:pt>
                <c:pt idx="6">
                  <c:v>8/2/2020</c:v>
                </c:pt>
                <c:pt idx="7">
                  <c:v>8/19/2020</c:v>
                </c:pt>
                <c:pt idx="8">
                  <c:v>8/31/2020</c:v>
                </c:pt>
                <c:pt idx="9">
                  <c:v>9/30/2020</c:v>
                </c:pt>
                <c:pt idx="10">
                  <c:v>10/3/2020</c:v>
                </c:pt>
                <c:pt idx="11">
                  <c:v>10/12/2020</c:v>
                </c:pt>
                <c:pt idx="12">
                  <c:v>10/13/2020</c:v>
                </c:pt>
                <c:pt idx="13">
                  <c:v>10/14/2020</c:v>
                </c:pt>
                <c:pt idx="14">
                  <c:v>10/15/2020</c:v>
                </c:pt>
                <c:pt idx="15">
                  <c:v>10/16/2020</c:v>
                </c:pt>
                <c:pt idx="16">
                  <c:v>10/17/2020</c:v>
                </c:pt>
                <c:pt idx="17">
                  <c:v>10/18/2020</c:v>
                </c:pt>
                <c:pt idx="18">
                  <c:v>10/19/2020</c:v>
                </c:pt>
                <c:pt idx="19">
                  <c:v>10/20/2020</c:v>
                </c:pt>
                <c:pt idx="20">
                  <c:v>10/21/2020</c:v>
                </c:pt>
                <c:pt idx="21">
                  <c:v>10/22/2020</c:v>
                </c:pt>
                <c:pt idx="22">
                  <c:v>10/23/2020</c:v>
                </c:pt>
                <c:pt idx="23">
                  <c:v>10/24/2020</c:v>
                </c:pt>
                <c:pt idx="24">
                  <c:v>10/25/2020</c:v>
                </c:pt>
                <c:pt idx="25">
                  <c:v>10/26/2020</c:v>
                </c:pt>
                <c:pt idx="26">
                  <c:v>10/27/2020</c:v>
                </c:pt>
                <c:pt idx="27">
                  <c:v>10/28/2020</c:v>
                </c:pt>
                <c:pt idx="28">
                  <c:v>10/29/2020</c:v>
                </c:pt>
                <c:pt idx="29">
                  <c:v>10/30/2020</c:v>
                </c:pt>
                <c:pt idx="30">
                  <c:v>10/31/2020</c:v>
                </c:pt>
                <c:pt idx="31">
                  <c:v>11/1/2020</c:v>
                </c:pt>
              </c:strCache>
            </c:strRef>
          </c:cat>
          <c:val>
            <c:numRef>
              <c:f>'PivotJT (2)'!$C$9:$C$41</c:f>
              <c:numCache>
                <c:formatCode>0.000</c:formatCode>
                <c:ptCount val="32"/>
                <c:pt idx="0">
                  <c:v>38</c:v>
                </c:pt>
                <c:pt idx="1">
                  <c:v>38</c:v>
                </c:pt>
                <c:pt idx="2">
                  <c:v>39</c:v>
                </c:pt>
                <c:pt idx="3">
                  <c:v>37.164999999999999</c:v>
                </c:pt>
                <c:pt idx="4">
                  <c:v>40.6</c:v>
                </c:pt>
                <c:pt idx="5">
                  <c:v>36.875</c:v>
                </c:pt>
                <c:pt idx="6">
                  <c:v>36</c:v>
                </c:pt>
                <c:pt idx="7">
                  <c:v>44</c:v>
                </c:pt>
                <c:pt idx="8">
                  <c:v>34.844999999999999</c:v>
                </c:pt>
                <c:pt idx="9">
                  <c:v>40.630000000000003</c:v>
                </c:pt>
                <c:pt idx="10">
                  <c:v>37.200000000000003</c:v>
                </c:pt>
                <c:pt idx="11">
                  <c:v>40.5</c:v>
                </c:pt>
                <c:pt idx="12">
                  <c:v>40.5</c:v>
                </c:pt>
                <c:pt idx="13">
                  <c:v>39.666666666666664</c:v>
                </c:pt>
                <c:pt idx="14">
                  <c:v>40.5</c:v>
                </c:pt>
                <c:pt idx="15">
                  <c:v>40.5</c:v>
                </c:pt>
                <c:pt idx="16">
                  <c:v>40.5</c:v>
                </c:pt>
                <c:pt idx="17">
                  <c:v>39.5</c:v>
                </c:pt>
                <c:pt idx="18">
                  <c:v>39.5</c:v>
                </c:pt>
                <c:pt idx="19">
                  <c:v>39.5</c:v>
                </c:pt>
                <c:pt idx="20">
                  <c:v>39.5</c:v>
                </c:pt>
                <c:pt idx="21">
                  <c:v>39.5</c:v>
                </c:pt>
                <c:pt idx="22">
                  <c:v>39.5</c:v>
                </c:pt>
                <c:pt idx="23">
                  <c:v>39.5</c:v>
                </c:pt>
                <c:pt idx="24">
                  <c:v>39.5</c:v>
                </c:pt>
                <c:pt idx="25">
                  <c:v>37.200000000000003</c:v>
                </c:pt>
                <c:pt idx="26">
                  <c:v>39</c:v>
                </c:pt>
                <c:pt idx="27">
                  <c:v>38.966666666666669</c:v>
                </c:pt>
                <c:pt idx="28">
                  <c:v>39.5</c:v>
                </c:pt>
                <c:pt idx="29">
                  <c:v>39.5</c:v>
                </c:pt>
                <c:pt idx="30">
                  <c:v>39.5</c:v>
                </c:pt>
                <c:pt idx="31">
                  <c:v>37.700000000000003</c:v>
                </c:pt>
              </c:numCache>
            </c:numRef>
          </c:val>
          <c:smooth val="0"/>
          <c:extLst>
            <c:ext xmlns:c16="http://schemas.microsoft.com/office/drawing/2014/chart" uri="{C3380CC4-5D6E-409C-BE32-E72D297353CC}">
              <c16:uniqueId val="{00000004-A567-40EC-9448-953CCE1A4259}"/>
            </c:ext>
          </c:extLst>
        </c:ser>
        <c:ser>
          <c:idx val="2"/>
          <c:order val="2"/>
          <c:tx>
            <c:strRef>
              <c:f>'PivotJT (2)'!$D$6:$D$8</c:f>
              <c:strCache>
                <c:ptCount val="1"/>
                <c:pt idx="0">
                  <c:v>Trump - Presidential Vote Total</c:v>
                </c:pt>
              </c:strCache>
            </c:strRef>
          </c:tx>
          <c:spPr>
            <a:ln w="28575" cap="rnd">
              <a:solidFill>
                <a:srgbClr val="FF0000"/>
              </a:solidFill>
              <a:round/>
            </a:ln>
            <a:effectLst/>
          </c:spPr>
          <c:marker>
            <c:symbol val="circle"/>
            <c:size val="5"/>
            <c:spPr>
              <a:noFill/>
              <a:ln w="9525">
                <a:noFill/>
              </a:ln>
              <a:effectLst/>
            </c:spPr>
          </c:marker>
          <c:dPt>
            <c:idx val="28"/>
            <c:marker>
              <c:symbol val="circle"/>
              <c:size val="5"/>
              <c:spPr>
                <a:noFill/>
                <a:ln w="9525">
                  <a:noFill/>
                </a:ln>
                <a:effectLst/>
              </c:spPr>
            </c:marker>
            <c:bubble3D val="0"/>
            <c:extLst>
              <c:ext xmlns:c16="http://schemas.microsoft.com/office/drawing/2014/chart" uri="{C3380CC4-5D6E-409C-BE32-E72D297353CC}">
                <c16:uniqueId val="{00000005-A567-40EC-9448-953CCE1A4259}"/>
              </c:ext>
            </c:extLst>
          </c:dPt>
          <c:dPt>
            <c:idx val="31"/>
            <c:marker>
              <c:symbol val="circle"/>
              <c:size val="5"/>
              <c:spPr>
                <a:noFill/>
                <a:ln w="9525">
                  <a:noFill/>
                </a:ln>
                <a:effectLst/>
              </c:spPr>
            </c:marker>
            <c:bubble3D val="0"/>
            <c:spPr>
              <a:ln w="28575" cap="rnd">
                <a:solidFill>
                  <a:srgbClr val="FF0000"/>
                </a:solidFill>
                <a:round/>
              </a:ln>
              <a:effectLst/>
            </c:spPr>
            <c:extLst>
              <c:ext xmlns:c16="http://schemas.microsoft.com/office/drawing/2014/chart" uri="{C3380CC4-5D6E-409C-BE32-E72D297353CC}">
                <c16:uniqueId val="{00000007-A567-40EC-9448-953CCE1A4259}"/>
              </c:ext>
            </c:extLst>
          </c:dPt>
          <c:dLbls>
            <c:dLbl>
              <c:idx val="31"/>
              <c:layout>
                <c:manualLayout>
                  <c:x val="0"/>
                  <c:y val="2.391819420951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67-40EC-9448-953CCE1A42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'PivotJT (2)'!$A$9:$A$41</c:f>
              <c:strCache>
                <c:ptCount val="32"/>
                <c:pt idx="0">
                  <c:v>1/9/2020</c:v>
                </c:pt>
                <c:pt idx="1">
                  <c:v>2/6/2020</c:v>
                </c:pt>
                <c:pt idx="2">
                  <c:v>5/18/2020</c:v>
                </c:pt>
                <c:pt idx="3">
                  <c:v>6/30/2020</c:v>
                </c:pt>
                <c:pt idx="4">
                  <c:v>7/9/2020</c:v>
                </c:pt>
                <c:pt idx="5">
                  <c:v>7/31/2020</c:v>
                </c:pt>
                <c:pt idx="6">
                  <c:v>8/2/2020</c:v>
                </c:pt>
                <c:pt idx="7">
                  <c:v>8/19/2020</c:v>
                </c:pt>
                <c:pt idx="8">
                  <c:v>8/31/2020</c:v>
                </c:pt>
                <c:pt idx="9">
                  <c:v>9/30/2020</c:v>
                </c:pt>
                <c:pt idx="10">
                  <c:v>10/3/2020</c:v>
                </c:pt>
                <c:pt idx="11">
                  <c:v>10/12/2020</c:v>
                </c:pt>
                <c:pt idx="12">
                  <c:v>10/13/2020</c:v>
                </c:pt>
                <c:pt idx="13">
                  <c:v>10/14/2020</c:v>
                </c:pt>
                <c:pt idx="14">
                  <c:v>10/15/2020</c:v>
                </c:pt>
                <c:pt idx="15">
                  <c:v>10/16/2020</c:v>
                </c:pt>
                <c:pt idx="16">
                  <c:v>10/17/2020</c:v>
                </c:pt>
                <c:pt idx="17">
                  <c:v>10/18/2020</c:v>
                </c:pt>
                <c:pt idx="18">
                  <c:v>10/19/2020</c:v>
                </c:pt>
                <c:pt idx="19">
                  <c:v>10/20/2020</c:v>
                </c:pt>
                <c:pt idx="20">
                  <c:v>10/21/2020</c:v>
                </c:pt>
                <c:pt idx="21">
                  <c:v>10/22/2020</c:v>
                </c:pt>
                <c:pt idx="22">
                  <c:v>10/23/2020</c:v>
                </c:pt>
                <c:pt idx="23">
                  <c:v>10/24/2020</c:v>
                </c:pt>
                <c:pt idx="24">
                  <c:v>10/25/2020</c:v>
                </c:pt>
                <c:pt idx="25">
                  <c:v>10/26/2020</c:v>
                </c:pt>
                <c:pt idx="26">
                  <c:v>10/27/2020</c:v>
                </c:pt>
                <c:pt idx="27">
                  <c:v>10/28/2020</c:v>
                </c:pt>
                <c:pt idx="28">
                  <c:v>10/29/2020</c:v>
                </c:pt>
                <c:pt idx="29">
                  <c:v>10/30/2020</c:v>
                </c:pt>
                <c:pt idx="30">
                  <c:v>10/31/2020</c:v>
                </c:pt>
                <c:pt idx="31">
                  <c:v>11/1/2020</c:v>
                </c:pt>
              </c:strCache>
            </c:strRef>
          </c:cat>
          <c:val>
            <c:numRef>
              <c:f>'PivotJT (2)'!$D$9:$D$41</c:f>
              <c:numCache>
                <c:formatCode>0.000</c:formatCode>
                <c:ptCount val="32"/>
                <c:pt idx="0">
                  <c:v>62.031643166864804</c:v>
                </c:pt>
                <c:pt idx="1">
                  <c:v>62.031643166864804</c:v>
                </c:pt>
                <c:pt idx="2">
                  <c:v>62.031643166864804</c:v>
                </c:pt>
                <c:pt idx="3">
                  <c:v>62.031643166864804</c:v>
                </c:pt>
                <c:pt idx="4">
                  <c:v>62.031643166864804</c:v>
                </c:pt>
                <c:pt idx="5">
                  <c:v>62.031643166864804</c:v>
                </c:pt>
                <c:pt idx="6">
                  <c:v>62.031643166864804</c:v>
                </c:pt>
                <c:pt idx="7">
                  <c:v>62.031643166864804</c:v>
                </c:pt>
                <c:pt idx="8">
                  <c:v>62.031643166864804</c:v>
                </c:pt>
                <c:pt idx="9">
                  <c:v>62.031643166864804</c:v>
                </c:pt>
                <c:pt idx="10">
                  <c:v>62.031643166864804</c:v>
                </c:pt>
                <c:pt idx="11">
                  <c:v>62.031643166864804</c:v>
                </c:pt>
                <c:pt idx="12">
                  <c:v>62.031643166864804</c:v>
                </c:pt>
                <c:pt idx="13">
                  <c:v>62.031643166864804</c:v>
                </c:pt>
                <c:pt idx="14">
                  <c:v>62.031643166864804</c:v>
                </c:pt>
                <c:pt idx="15">
                  <c:v>62.031643166864804</c:v>
                </c:pt>
                <c:pt idx="16">
                  <c:v>62.031643166864804</c:v>
                </c:pt>
                <c:pt idx="17">
                  <c:v>62.031643166864804</c:v>
                </c:pt>
                <c:pt idx="18">
                  <c:v>62.031643166864804</c:v>
                </c:pt>
                <c:pt idx="19">
                  <c:v>62.031643166864804</c:v>
                </c:pt>
                <c:pt idx="20">
                  <c:v>62.031643166864804</c:v>
                </c:pt>
                <c:pt idx="21">
                  <c:v>62.031643166864804</c:v>
                </c:pt>
                <c:pt idx="22">
                  <c:v>62.031643166864804</c:v>
                </c:pt>
                <c:pt idx="23">
                  <c:v>62.031643166864804</c:v>
                </c:pt>
                <c:pt idx="24">
                  <c:v>62.031643166864804</c:v>
                </c:pt>
                <c:pt idx="25">
                  <c:v>62.031643166864804</c:v>
                </c:pt>
                <c:pt idx="26">
                  <c:v>62.031643166864804</c:v>
                </c:pt>
                <c:pt idx="27">
                  <c:v>62.031643166864804</c:v>
                </c:pt>
                <c:pt idx="28">
                  <c:v>62.031643166864804</c:v>
                </c:pt>
                <c:pt idx="29">
                  <c:v>62.031643166864804</c:v>
                </c:pt>
                <c:pt idx="30">
                  <c:v>62.031643166864804</c:v>
                </c:pt>
                <c:pt idx="31">
                  <c:v>62.031643166864804</c:v>
                </c:pt>
              </c:numCache>
            </c:numRef>
          </c:val>
          <c:smooth val="0"/>
          <c:extLst>
            <c:ext xmlns:c16="http://schemas.microsoft.com/office/drawing/2014/chart" uri="{C3380CC4-5D6E-409C-BE32-E72D297353CC}">
              <c16:uniqueId val="{00000008-A567-40EC-9448-953CCE1A4259}"/>
            </c:ext>
          </c:extLst>
        </c:ser>
        <c:ser>
          <c:idx val="3"/>
          <c:order val="3"/>
          <c:tx>
            <c:strRef>
              <c:f>'PivotJT (2)'!$E$6:$E$8</c:f>
              <c:strCache>
                <c:ptCount val="1"/>
                <c:pt idx="0">
                  <c:v>Trump - Average Polling Level</c:v>
                </c:pt>
              </c:strCache>
            </c:strRef>
          </c:tx>
          <c:spPr>
            <a:ln w="28575" cap="rnd">
              <a:solidFill>
                <a:srgbClr val="FF0000"/>
              </a:solidFill>
              <a:prstDash val="lgDash"/>
              <a:round/>
            </a:ln>
            <a:effectLst/>
          </c:spPr>
          <c:marker>
            <c:symbol val="circle"/>
            <c:size val="5"/>
            <c:spPr>
              <a:solidFill>
                <a:srgbClr val="C00000"/>
              </a:solidFill>
              <a:ln w="9525">
                <a:solidFill>
                  <a:srgbClr val="C00000"/>
                </a:solidFill>
              </a:ln>
              <a:effectLst/>
            </c:spPr>
          </c:marker>
          <c:cat>
            <c:strRef>
              <c:f>'PivotJT (2)'!$A$9:$A$41</c:f>
              <c:strCache>
                <c:ptCount val="32"/>
                <c:pt idx="0">
                  <c:v>1/9/2020</c:v>
                </c:pt>
                <c:pt idx="1">
                  <c:v>2/6/2020</c:v>
                </c:pt>
                <c:pt idx="2">
                  <c:v>5/18/2020</c:v>
                </c:pt>
                <c:pt idx="3">
                  <c:v>6/30/2020</c:v>
                </c:pt>
                <c:pt idx="4">
                  <c:v>7/9/2020</c:v>
                </c:pt>
                <c:pt idx="5">
                  <c:v>7/31/2020</c:v>
                </c:pt>
                <c:pt idx="6">
                  <c:v>8/2/2020</c:v>
                </c:pt>
                <c:pt idx="7">
                  <c:v>8/19/2020</c:v>
                </c:pt>
                <c:pt idx="8">
                  <c:v>8/31/2020</c:v>
                </c:pt>
                <c:pt idx="9">
                  <c:v>9/30/2020</c:v>
                </c:pt>
                <c:pt idx="10">
                  <c:v>10/3/2020</c:v>
                </c:pt>
                <c:pt idx="11">
                  <c:v>10/12/2020</c:v>
                </c:pt>
                <c:pt idx="12">
                  <c:v>10/13/2020</c:v>
                </c:pt>
                <c:pt idx="13">
                  <c:v>10/14/2020</c:v>
                </c:pt>
                <c:pt idx="14">
                  <c:v>10/15/2020</c:v>
                </c:pt>
                <c:pt idx="15">
                  <c:v>10/16/2020</c:v>
                </c:pt>
                <c:pt idx="16">
                  <c:v>10/17/2020</c:v>
                </c:pt>
                <c:pt idx="17">
                  <c:v>10/18/2020</c:v>
                </c:pt>
                <c:pt idx="18">
                  <c:v>10/19/2020</c:v>
                </c:pt>
                <c:pt idx="19">
                  <c:v>10/20/2020</c:v>
                </c:pt>
                <c:pt idx="20">
                  <c:v>10/21/2020</c:v>
                </c:pt>
                <c:pt idx="21">
                  <c:v>10/22/2020</c:v>
                </c:pt>
                <c:pt idx="22">
                  <c:v>10/23/2020</c:v>
                </c:pt>
                <c:pt idx="23">
                  <c:v>10/24/2020</c:v>
                </c:pt>
                <c:pt idx="24">
                  <c:v>10/25/2020</c:v>
                </c:pt>
                <c:pt idx="25">
                  <c:v>10/26/2020</c:v>
                </c:pt>
                <c:pt idx="26">
                  <c:v>10/27/2020</c:v>
                </c:pt>
                <c:pt idx="27">
                  <c:v>10/28/2020</c:v>
                </c:pt>
                <c:pt idx="28">
                  <c:v>10/29/2020</c:v>
                </c:pt>
                <c:pt idx="29">
                  <c:v>10/30/2020</c:v>
                </c:pt>
                <c:pt idx="30">
                  <c:v>10/31/2020</c:v>
                </c:pt>
                <c:pt idx="31">
                  <c:v>11/1/2020</c:v>
                </c:pt>
              </c:strCache>
            </c:strRef>
          </c:cat>
          <c:val>
            <c:numRef>
              <c:f>'PivotJT (2)'!$E$9:$E$41</c:f>
              <c:numCache>
                <c:formatCode>0.000</c:formatCode>
                <c:ptCount val="32"/>
                <c:pt idx="0">
                  <c:v>59</c:v>
                </c:pt>
                <c:pt idx="1">
                  <c:v>58.4</c:v>
                </c:pt>
                <c:pt idx="2">
                  <c:v>53</c:v>
                </c:pt>
                <c:pt idx="3">
                  <c:v>59.995000000000005</c:v>
                </c:pt>
                <c:pt idx="4">
                  <c:v>55</c:v>
                </c:pt>
                <c:pt idx="5">
                  <c:v>60.730000000000004</c:v>
                </c:pt>
                <c:pt idx="6">
                  <c:v>58</c:v>
                </c:pt>
                <c:pt idx="7">
                  <c:v>48</c:v>
                </c:pt>
                <c:pt idx="8">
                  <c:v>62.55</c:v>
                </c:pt>
                <c:pt idx="9">
                  <c:v>56.745000000000005</c:v>
                </c:pt>
                <c:pt idx="10">
                  <c:v>56.8</c:v>
                </c:pt>
                <c:pt idx="11">
                  <c:v>57</c:v>
                </c:pt>
                <c:pt idx="12">
                  <c:v>57</c:v>
                </c:pt>
                <c:pt idx="13">
                  <c:v>56.333333333333336</c:v>
                </c:pt>
                <c:pt idx="14">
                  <c:v>57</c:v>
                </c:pt>
                <c:pt idx="15">
                  <c:v>57.5</c:v>
                </c:pt>
                <c:pt idx="16">
                  <c:v>57.5</c:v>
                </c:pt>
                <c:pt idx="17">
                  <c:v>58</c:v>
                </c:pt>
                <c:pt idx="18">
                  <c:v>58</c:v>
                </c:pt>
                <c:pt idx="19">
                  <c:v>58</c:v>
                </c:pt>
                <c:pt idx="20">
                  <c:v>58.5</c:v>
                </c:pt>
                <c:pt idx="21">
                  <c:v>59</c:v>
                </c:pt>
                <c:pt idx="22">
                  <c:v>59</c:v>
                </c:pt>
                <c:pt idx="23">
                  <c:v>59</c:v>
                </c:pt>
                <c:pt idx="24">
                  <c:v>59</c:v>
                </c:pt>
                <c:pt idx="25">
                  <c:v>55.8</c:v>
                </c:pt>
                <c:pt idx="26">
                  <c:v>59</c:v>
                </c:pt>
                <c:pt idx="27">
                  <c:v>58.7</c:v>
                </c:pt>
                <c:pt idx="28">
                  <c:v>58</c:v>
                </c:pt>
                <c:pt idx="29">
                  <c:v>58</c:v>
                </c:pt>
                <c:pt idx="30">
                  <c:v>58</c:v>
                </c:pt>
                <c:pt idx="31">
                  <c:v>58.25</c:v>
                </c:pt>
              </c:numCache>
            </c:numRef>
          </c:val>
          <c:smooth val="0"/>
          <c:extLst>
            <c:ext xmlns:c16="http://schemas.microsoft.com/office/drawing/2014/chart" uri="{C3380CC4-5D6E-409C-BE32-E72D297353CC}">
              <c16:uniqueId val="{00000009-A567-40EC-9448-953CCE1A4259}"/>
            </c:ext>
          </c:extLst>
        </c:ser>
        <c:dLbls>
          <c:showLegendKey val="0"/>
          <c:showVal val="0"/>
          <c:showCatName val="0"/>
          <c:showSerName val="0"/>
          <c:showPercent val="0"/>
          <c:showBubbleSize val="0"/>
        </c:dLbls>
        <c:marker val="1"/>
        <c:smooth val="0"/>
        <c:axId val="1431910944"/>
        <c:axId val="1431914304"/>
      </c:lineChart>
      <c:catAx>
        <c:axId val="143191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10" b="0" i="0" u="none" strike="noStrike" kern="1200" baseline="0">
                <a:solidFill>
                  <a:schemeClr val="tx1">
                    <a:lumMod val="65000"/>
                    <a:lumOff val="35000"/>
                  </a:schemeClr>
                </a:solidFill>
                <a:latin typeface="Abadi" panose="020F0502020204030204" pitchFamily="34" charset="0"/>
                <a:ea typeface="+mn-ea"/>
                <a:cs typeface="+mn-cs"/>
              </a:defRPr>
            </a:pPr>
            <a:endParaRPr lang="en-US"/>
          </a:p>
        </c:txPr>
        <c:crossAx val="1431914304"/>
        <c:crosses val="autoZero"/>
        <c:auto val="1"/>
        <c:lblAlgn val="ctr"/>
        <c:lblOffset val="100"/>
        <c:noMultiLvlLbl val="0"/>
      </c:catAx>
      <c:valAx>
        <c:axId val="1431914304"/>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910944"/>
        <c:crosses val="autoZero"/>
        <c:crossBetween val="between"/>
      </c:valAx>
      <c:spPr>
        <a:noFill/>
        <a:ln>
          <a:noFill/>
        </a:ln>
        <a:effectLst/>
      </c:spPr>
    </c:plotArea>
    <c:legend>
      <c:legendPos val="r"/>
      <c:layout>
        <c:manualLayout>
          <c:xMode val="edge"/>
          <c:yMode val="edge"/>
          <c:x val="0.66489043095264155"/>
          <c:y val="2.0438769957662078E-3"/>
          <c:w val="0.33414663364922115"/>
          <c:h val="0.183168659073670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v>Mosteller</c:v>
          </c:tx>
          <c:spPr>
            <a:ln w="28575" cap="rnd">
              <a:solidFill>
                <a:schemeClr val="accent1"/>
              </a:solidFill>
              <a:round/>
            </a:ln>
            <a:effectLst/>
          </c:spPr>
          <c:marker>
            <c:symbol val="none"/>
          </c:marker>
          <c:cat>
            <c:numRef>
              <c:f>[president_polls538.xlsx]Sheet2!$A$7:$A$207</c:f>
              <c:numCache>
                <c:formatCode>m/d/yyyy</c:formatCode>
                <c:ptCount val="201"/>
                <c:pt idx="0">
                  <c:v>43541</c:v>
                </c:pt>
                <c:pt idx="1">
                  <c:v>43545</c:v>
                </c:pt>
                <c:pt idx="2">
                  <c:v>43573</c:v>
                </c:pt>
                <c:pt idx="3">
                  <c:v>43585</c:v>
                </c:pt>
                <c:pt idx="4">
                  <c:v>43629</c:v>
                </c:pt>
                <c:pt idx="5">
                  <c:v>43706</c:v>
                </c:pt>
                <c:pt idx="6">
                  <c:v>43717</c:v>
                </c:pt>
                <c:pt idx="7">
                  <c:v>43740</c:v>
                </c:pt>
                <c:pt idx="8">
                  <c:v>43755</c:v>
                </c:pt>
                <c:pt idx="9">
                  <c:v>43764</c:v>
                </c:pt>
                <c:pt idx="10">
                  <c:v>43786</c:v>
                </c:pt>
                <c:pt idx="11">
                  <c:v>43804</c:v>
                </c:pt>
                <c:pt idx="12">
                  <c:v>43807</c:v>
                </c:pt>
                <c:pt idx="13">
                  <c:v>43838</c:v>
                </c:pt>
                <c:pt idx="14">
                  <c:v>43842</c:v>
                </c:pt>
                <c:pt idx="15">
                  <c:v>43846</c:v>
                </c:pt>
                <c:pt idx="16">
                  <c:v>43879</c:v>
                </c:pt>
                <c:pt idx="17">
                  <c:v>43881</c:v>
                </c:pt>
                <c:pt idx="18">
                  <c:v>43884</c:v>
                </c:pt>
                <c:pt idx="19">
                  <c:v>43897</c:v>
                </c:pt>
                <c:pt idx="20">
                  <c:v>43898</c:v>
                </c:pt>
                <c:pt idx="21">
                  <c:v>43901</c:v>
                </c:pt>
                <c:pt idx="22">
                  <c:v>43909</c:v>
                </c:pt>
                <c:pt idx="23">
                  <c:v>43915</c:v>
                </c:pt>
                <c:pt idx="24">
                  <c:v>43919</c:v>
                </c:pt>
                <c:pt idx="25">
                  <c:v>43929</c:v>
                </c:pt>
                <c:pt idx="26">
                  <c:v>43936</c:v>
                </c:pt>
                <c:pt idx="27">
                  <c:v>43941</c:v>
                </c:pt>
                <c:pt idx="28">
                  <c:v>43942</c:v>
                </c:pt>
                <c:pt idx="29">
                  <c:v>43956</c:v>
                </c:pt>
                <c:pt idx="30">
                  <c:v>43957</c:v>
                </c:pt>
                <c:pt idx="31">
                  <c:v>43958</c:v>
                </c:pt>
                <c:pt idx="32">
                  <c:v>43959</c:v>
                </c:pt>
                <c:pt idx="33">
                  <c:v>43960</c:v>
                </c:pt>
                <c:pt idx="34">
                  <c:v>43961</c:v>
                </c:pt>
                <c:pt idx="35">
                  <c:v>43962</c:v>
                </c:pt>
                <c:pt idx="36">
                  <c:v>43963</c:v>
                </c:pt>
                <c:pt idx="37">
                  <c:v>43964</c:v>
                </c:pt>
                <c:pt idx="38">
                  <c:v>43965</c:v>
                </c:pt>
                <c:pt idx="39">
                  <c:v>43966</c:v>
                </c:pt>
                <c:pt idx="40">
                  <c:v>43967</c:v>
                </c:pt>
                <c:pt idx="41">
                  <c:v>43968</c:v>
                </c:pt>
                <c:pt idx="42">
                  <c:v>43969</c:v>
                </c:pt>
                <c:pt idx="43">
                  <c:v>43970</c:v>
                </c:pt>
                <c:pt idx="44">
                  <c:v>43971</c:v>
                </c:pt>
                <c:pt idx="45">
                  <c:v>43972</c:v>
                </c:pt>
                <c:pt idx="46">
                  <c:v>43973</c:v>
                </c:pt>
                <c:pt idx="47">
                  <c:v>43974</c:v>
                </c:pt>
                <c:pt idx="48">
                  <c:v>43975</c:v>
                </c:pt>
                <c:pt idx="49">
                  <c:v>43976</c:v>
                </c:pt>
                <c:pt idx="50">
                  <c:v>43977</c:v>
                </c:pt>
                <c:pt idx="51">
                  <c:v>43978</c:v>
                </c:pt>
                <c:pt idx="52">
                  <c:v>43979</c:v>
                </c:pt>
                <c:pt idx="53">
                  <c:v>43980</c:v>
                </c:pt>
                <c:pt idx="54">
                  <c:v>43981</c:v>
                </c:pt>
                <c:pt idx="55">
                  <c:v>43982</c:v>
                </c:pt>
                <c:pt idx="56">
                  <c:v>43983</c:v>
                </c:pt>
                <c:pt idx="57">
                  <c:v>43984</c:v>
                </c:pt>
                <c:pt idx="58">
                  <c:v>43985</c:v>
                </c:pt>
                <c:pt idx="59">
                  <c:v>43986</c:v>
                </c:pt>
                <c:pt idx="60">
                  <c:v>43987</c:v>
                </c:pt>
                <c:pt idx="61">
                  <c:v>43988</c:v>
                </c:pt>
                <c:pt idx="62">
                  <c:v>43989</c:v>
                </c:pt>
                <c:pt idx="63">
                  <c:v>43990</c:v>
                </c:pt>
                <c:pt idx="64">
                  <c:v>43991</c:v>
                </c:pt>
                <c:pt idx="65">
                  <c:v>43992</c:v>
                </c:pt>
                <c:pt idx="66">
                  <c:v>43993</c:v>
                </c:pt>
                <c:pt idx="67">
                  <c:v>43994</c:v>
                </c:pt>
                <c:pt idx="68">
                  <c:v>43995</c:v>
                </c:pt>
                <c:pt idx="69">
                  <c:v>43996</c:v>
                </c:pt>
                <c:pt idx="70">
                  <c:v>43997</c:v>
                </c:pt>
                <c:pt idx="71">
                  <c:v>43998</c:v>
                </c:pt>
                <c:pt idx="72">
                  <c:v>43999</c:v>
                </c:pt>
                <c:pt idx="73">
                  <c:v>44000</c:v>
                </c:pt>
                <c:pt idx="74">
                  <c:v>44001</c:v>
                </c:pt>
                <c:pt idx="75">
                  <c:v>44002</c:v>
                </c:pt>
                <c:pt idx="76">
                  <c:v>44003</c:v>
                </c:pt>
                <c:pt idx="77">
                  <c:v>44004</c:v>
                </c:pt>
                <c:pt idx="78">
                  <c:v>44005</c:v>
                </c:pt>
                <c:pt idx="79">
                  <c:v>44006</c:v>
                </c:pt>
                <c:pt idx="80">
                  <c:v>44007</c:v>
                </c:pt>
                <c:pt idx="81">
                  <c:v>44008</c:v>
                </c:pt>
                <c:pt idx="82">
                  <c:v>44009</c:v>
                </c:pt>
                <c:pt idx="83">
                  <c:v>44010</c:v>
                </c:pt>
                <c:pt idx="84">
                  <c:v>44011</c:v>
                </c:pt>
                <c:pt idx="85">
                  <c:v>44012</c:v>
                </c:pt>
                <c:pt idx="86">
                  <c:v>44013</c:v>
                </c:pt>
                <c:pt idx="87">
                  <c:v>44014</c:v>
                </c:pt>
                <c:pt idx="88">
                  <c:v>44015</c:v>
                </c:pt>
                <c:pt idx="89">
                  <c:v>44016</c:v>
                </c:pt>
                <c:pt idx="90">
                  <c:v>44017</c:v>
                </c:pt>
                <c:pt idx="91">
                  <c:v>44018</c:v>
                </c:pt>
                <c:pt idx="92">
                  <c:v>44019</c:v>
                </c:pt>
                <c:pt idx="93">
                  <c:v>44020</c:v>
                </c:pt>
                <c:pt idx="94">
                  <c:v>44021</c:v>
                </c:pt>
                <c:pt idx="95">
                  <c:v>44022</c:v>
                </c:pt>
                <c:pt idx="96">
                  <c:v>44023</c:v>
                </c:pt>
                <c:pt idx="97">
                  <c:v>44024</c:v>
                </c:pt>
                <c:pt idx="98">
                  <c:v>44025</c:v>
                </c:pt>
                <c:pt idx="99">
                  <c:v>44026</c:v>
                </c:pt>
                <c:pt idx="100">
                  <c:v>44027</c:v>
                </c:pt>
                <c:pt idx="101">
                  <c:v>44028</c:v>
                </c:pt>
                <c:pt idx="102">
                  <c:v>44029</c:v>
                </c:pt>
                <c:pt idx="103">
                  <c:v>44030</c:v>
                </c:pt>
                <c:pt idx="104">
                  <c:v>44031</c:v>
                </c:pt>
                <c:pt idx="105">
                  <c:v>44032</c:v>
                </c:pt>
                <c:pt idx="106">
                  <c:v>44033</c:v>
                </c:pt>
                <c:pt idx="107">
                  <c:v>44034</c:v>
                </c:pt>
                <c:pt idx="108">
                  <c:v>44035</c:v>
                </c:pt>
                <c:pt idx="109">
                  <c:v>44036</c:v>
                </c:pt>
                <c:pt idx="110">
                  <c:v>44037</c:v>
                </c:pt>
                <c:pt idx="111">
                  <c:v>44038</c:v>
                </c:pt>
                <c:pt idx="112">
                  <c:v>44039</c:v>
                </c:pt>
                <c:pt idx="113">
                  <c:v>44040</c:v>
                </c:pt>
                <c:pt idx="114">
                  <c:v>44041</c:v>
                </c:pt>
                <c:pt idx="115">
                  <c:v>44042</c:v>
                </c:pt>
                <c:pt idx="116">
                  <c:v>44043</c:v>
                </c:pt>
                <c:pt idx="117">
                  <c:v>44044</c:v>
                </c:pt>
                <c:pt idx="118">
                  <c:v>44045</c:v>
                </c:pt>
                <c:pt idx="119">
                  <c:v>44046</c:v>
                </c:pt>
                <c:pt idx="120">
                  <c:v>44047</c:v>
                </c:pt>
                <c:pt idx="121">
                  <c:v>44048</c:v>
                </c:pt>
                <c:pt idx="122">
                  <c:v>44049</c:v>
                </c:pt>
                <c:pt idx="123">
                  <c:v>44050</c:v>
                </c:pt>
                <c:pt idx="124">
                  <c:v>44051</c:v>
                </c:pt>
                <c:pt idx="125">
                  <c:v>44052</c:v>
                </c:pt>
                <c:pt idx="126">
                  <c:v>44053</c:v>
                </c:pt>
                <c:pt idx="127">
                  <c:v>44054</c:v>
                </c:pt>
                <c:pt idx="128">
                  <c:v>44055</c:v>
                </c:pt>
                <c:pt idx="129">
                  <c:v>44056</c:v>
                </c:pt>
                <c:pt idx="130">
                  <c:v>44057</c:v>
                </c:pt>
                <c:pt idx="131">
                  <c:v>44058</c:v>
                </c:pt>
                <c:pt idx="132">
                  <c:v>44059</c:v>
                </c:pt>
                <c:pt idx="133">
                  <c:v>44060</c:v>
                </c:pt>
                <c:pt idx="134">
                  <c:v>44061</c:v>
                </c:pt>
                <c:pt idx="135">
                  <c:v>44062</c:v>
                </c:pt>
                <c:pt idx="136">
                  <c:v>44063</c:v>
                </c:pt>
                <c:pt idx="137">
                  <c:v>44064</c:v>
                </c:pt>
                <c:pt idx="138">
                  <c:v>44065</c:v>
                </c:pt>
                <c:pt idx="139">
                  <c:v>44066</c:v>
                </c:pt>
                <c:pt idx="140">
                  <c:v>44067</c:v>
                </c:pt>
                <c:pt idx="141">
                  <c:v>44068</c:v>
                </c:pt>
                <c:pt idx="142">
                  <c:v>44069</c:v>
                </c:pt>
                <c:pt idx="143">
                  <c:v>44070</c:v>
                </c:pt>
                <c:pt idx="144">
                  <c:v>44071</c:v>
                </c:pt>
                <c:pt idx="145">
                  <c:v>44072</c:v>
                </c:pt>
                <c:pt idx="146">
                  <c:v>44073</c:v>
                </c:pt>
                <c:pt idx="147">
                  <c:v>44074</c:v>
                </c:pt>
                <c:pt idx="148">
                  <c:v>44075</c:v>
                </c:pt>
                <c:pt idx="149">
                  <c:v>44076</c:v>
                </c:pt>
                <c:pt idx="150">
                  <c:v>44077</c:v>
                </c:pt>
                <c:pt idx="151">
                  <c:v>44078</c:v>
                </c:pt>
                <c:pt idx="152">
                  <c:v>44079</c:v>
                </c:pt>
                <c:pt idx="153">
                  <c:v>44080</c:v>
                </c:pt>
                <c:pt idx="154">
                  <c:v>44081</c:v>
                </c:pt>
                <c:pt idx="155">
                  <c:v>44082</c:v>
                </c:pt>
                <c:pt idx="156">
                  <c:v>44083</c:v>
                </c:pt>
                <c:pt idx="157">
                  <c:v>44084</c:v>
                </c:pt>
                <c:pt idx="158">
                  <c:v>44085</c:v>
                </c:pt>
                <c:pt idx="159">
                  <c:v>44086</c:v>
                </c:pt>
                <c:pt idx="160">
                  <c:v>44087</c:v>
                </c:pt>
                <c:pt idx="161">
                  <c:v>44088</c:v>
                </c:pt>
                <c:pt idx="162">
                  <c:v>44089</c:v>
                </c:pt>
                <c:pt idx="163">
                  <c:v>44090</c:v>
                </c:pt>
                <c:pt idx="164">
                  <c:v>44093</c:v>
                </c:pt>
                <c:pt idx="165">
                  <c:v>44094</c:v>
                </c:pt>
                <c:pt idx="166">
                  <c:v>44095</c:v>
                </c:pt>
                <c:pt idx="167">
                  <c:v>44096</c:v>
                </c:pt>
                <c:pt idx="168">
                  <c:v>44098</c:v>
                </c:pt>
                <c:pt idx="169">
                  <c:v>44099</c:v>
                </c:pt>
                <c:pt idx="170">
                  <c:v>44100</c:v>
                </c:pt>
                <c:pt idx="171">
                  <c:v>44101</c:v>
                </c:pt>
                <c:pt idx="172">
                  <c:v>44102</c:v>
                </c:pt>
                <c:pt idx="173">
                  <c:v>44104</c:v>
                </c:pt>
                <c:pt idx="174">
                  <c:v>44108</c:v>
                </c:pt>
                <c:pt idx="175">
                  <c:v>44109</c:v>
                </c:pt>
                <c:pt idx="176">
                  <c:v>44111</c:v>
                </c:pt>
                <c:pt idx="177">
                  <c:v>44112</c:v>
                </c:pt>
                <c:pt idx="178">
                  <c:v>44114</c:v>
                </c:pt>
                <c:pt idx="179">
                  <c:v>44115</c:v>
                </c:pt>
                <c:pt idx="180">
                  <c:v>44116</c:v>
                </c:pt>
                <c:pt idx="181">
                  <c:v>44117</c:v>
                </c:pt>
                <c:pt idx="182">
                  <c:v>44118</c:v>
                </c:pt>
                <c:pt idx="183">
                  <c:v>44119</c:v>
                </c:pt>
                <c:pt idx="184">
                  <c:v>44120</c:v>
                </c:pt>
                <c:pt idx="185">
                  <c:v>44121</c:v>
                </c:pt>
                <c:pt idx="186">
                  <c:v>44122</c:v>
                </c:pt>
                <c:pt idx="187">
                  <c:v>44123</c:v>
                </c:pt>
                <c:pt idx="188">
                  <c:v>44124</c:v>
                </c:pt>
                <c:pt idx="189">
                  <c:v>44125</c:v>
                </c:pt>
                <c:pt idx="190">
                  <c:v>44126</c:v>
                </c:pt>
                <c:pt idx="191">
                  <c:v>44127</c:v>
                </c:pt>
                <c:pt idx="192">
                  <c:v>44128</c:v>
                </c:pt>
                <c:pt idx="193">
                  <c:v>44129</c:v>
                </c:pt>
                <c:pt idx="194">
                  <c:v>44130</c:v>
                </c:pt>
                <c:pt idx="195">
                  <c:v>44131</c:v>
                </c:pt>
                <c:pt idx="196">
                  <c:v>44132</c:v>
                </c:pt>
                <c:pt idx="197">
                  <c:v>44133</c:v>
                </c:pt>
                <c:pt idx="198">
                  <c:v>44134</c:v>
                </c:pt>
                <c:pt idx="199">
                  <c:v>44135</c:v>
                </c:pt>
                <c:pt idx="200">
                  <c:v>44136</c:v>
                </c:pt>
              </c:numCache>
            </c:numRef>
          </c:cat>
          <c:val>
            <c:numRef>
              <c:f>[president_polls538.xlsx]Sheet2!$B$7:$B$207</c:f>
              <c:numCache>
                <c:formatCode>General</c:formatCode>
                <c:ptCount val="201"/>
                <c:pt idx="0">
                  <c:v>7.4979004581810855</c:v>
                </c:pt>
                <c:pt idx="1">
                  <c:v>10.03956712484775</c:v>
                </c:pt>
                <c:pt idx="2">
                  <c:v>9.3729004581810855</c:v>
                </c:pt>
                <c:pt idx="3">
                  <c:v>3.5020995418189145</c:v>
                </c:pt>
                <c:pt idx="4">
                  <c:v>8.1233791514421227E-2</c:v>
                </c:pt>
                <c:pt idx="5">
                  <c:v>2.2895671248477498</c:v>
                </c:pt>
                <c:pt idx="6">
                  <c:v>6.1130995418189187</c:v>
                </c:pt>
                <c:pt idx="7">
                  <c:v>1.0729004581810884</c:v>
                </c:pt>
                <c:pt idx="8">
                  <c:v>8.3729004581810855</c:v>
                </c:pt>
                <c:pt idx="9">
                  <c:v>1.0520995418189116</c:v>
                </c:pt>
                <c:pt idx="10">
                  <c:v>2.6270995418189145</c:v>
                </c:pt>
                <c:pt idx="11">
                  <c:v>9.0470995418189162</c:v>
                </c:pt>
                <c:pt idx="12">
                  <c:v>3.9729004581810869</c:v>
                </c:pt>
                <c:pt idx="13">
                  <c:v>0.46043287515225018</c:v>
                </c:pt>
                <c:pt idx="14">
                  <c:v>1.4629004581810889</c:v>
                </c:pt>
                <c:pt idx="15">
                  <c:v>5.3729004581810855</c:v>
                </c:pt>
                <c:pt idx="16">
                  <c:v>4.1270995418189145</c:v>
                </c:pt>
                <c:pt idx="17">
                  <c:v>5.6270995418189145</c:v>
                </c:pt>
                <c:pt idx="18">
                  <c:v>7.2900458181088368E-2</c:v>
                </c:pt>
                <c:pt idx="19">
                  <c:v>3.5570995418189142</c:v>
                </c:pt>
                <c:pt idx="20">
                  <c:v>3.6270995418189145</c:v>
                </c:pt>
                <c:pt idx="21">
                  <c:v>1.5429004581810872</c:v>
                </c:pt>
                <c:pt idx="22">
                  <c:v>7.3729004581810855</c:v>
                </c:pt>
                <c:pt idx="23">
                  <c:v>0.7270995418189159</c:v>
                </c:pt>
                <c:pt idx="24">
                  <c:v>4.3729004581810855</c:v>
                </c:pt>
                <c:pt idx="25">
                  <c:v>4.3729004581810855</c:v>
                </c:pt>
                <c:pt idx="26">
                  <c:v>5.3729004581810855</c:v>
                </c:pt>
                <c:pt idx="27">
                  <c:v>2.2120995418189153</c:v>
                </c:pt>
                <c:pt idx="28">
                  <c:v>4.3729004581810855</c:v>
                </c:pt>
                <c:pt idx="29">
                  <c:v>3.3729004581810855</c:v>
                </c:pt>
                <c:pt idx="30">
                  <c:v>2.3729004581810855</c:v>
                </c:pt>
                <c:pt idx="31">
                  <c:v>3.0395671248477498</c:v>
                </c:pt>
                <c:pt idx="32">
                  <c:v>5.1229004581810855</c:v>
                </c:pt>
                <c:pt idx="33">
                  <c:v>5.8729004581810855</c:v>
                </c:pt>
                <c:pt idx="34">
                  <c:v>4.3729004581810855</c:v>
                </c:pt>
                <c:pt idx="35">
                  <c:v>3.3729004581810855</c:v>
                </c:pt>
                <c:pt idx="36">
                  <c:v>3.3729004581810855</c:v>
                </c:pt>
                <c:pt idx="37">
                  <c:v>2.3729004581810855</c:v>
                </c:pt>
                <c:pt idx="38">
                  <c:v>4.8729004581810855</c:v>
                </c:pt>
                <c:pt idx="39">
                  <c:v>5.3729004581810855</c:v>
                </c:pt>
                <c:pt idx="40">
                  <c:v>6.3729004581810855</c:v>
                </c:pt>
                <c:pt idx="41">
                  <c:v>4.3729004581810855</c:v>
                </c:pt>
                <c:pt idx="42">
                  <c:v>3.3729004581810855</c:v>
                </c:pt>
                <c:pt idx="43">
                  <c:v>3.3729004581810855</c:v>
                </c:pt>
                <c:pt idx="44">
                  <c:v>3.3729004581810855</c:v>
                </c:pt>
                <c:pt idx="45">
                  <c:v>3.3729004581810855</c:v>
                </c:pt>
                <c:pt idx="46">
                  <c:v>3.3729004581810855</c:v>
                </c:pt>
                <c:pt idx="47">
                  <c:v>5.3729004581810855</c:v>
                </c:pt>
                <c:pt idx="48">
                  <c:v>5.3729004581810855</c:v>
                </c:pt>
                <c:pt idx="49">
                  <c:v>4.3729004581810855</c:v>
                </c:pt>
                <c:pt idx="50">
                  <c:v>3.8729004581810855</c:v>
                </c:pt>
                <c:pt idx="51">
                  <c:v>4.3729004581810855</c:v>
                </c:pt>
                <c:pt idx="52">
                  <c:v>7.3729004581810855</c:v>
                </c:pt>
                <c:pt idx="53">
                  <c:v>5.3729004581810855</c:v>
                </c:pt>
                <c:pt idx="54">
                  <c:v>4.3729004581810855</c:v>
                </c:pt>
                <c:pt idx="55">
                  <c:v>1.8729004581810855</c:v>
                </c:pt>
                <c:pt idx="56">
                  <c:v>4.3729004581810855</c:v>
                </c:pt>
                <c:pt idx="57">
                  <c:v>4.8729004581810855</c:v>
                </c:pt>
                <c:pt idx="58">
                  <c:v>5.3729004581810855</c:v>
                </c:pt>
                <c:pt idx="59">
                  <c:v>4.3729004581810855</c:v>
                </c:pt>
                <c:pt idx="60">
                  <c:v>3.3729004581810855</c:v>
                </c:pt>
                <c:pt idx="61">
                  <c:v>3.3729004581810855</c:v>
                </c:pt>
                <c:pt idx="62">
                  <c:v>4.3729004581810855</c:v>
                </c:pt>
                <c:pt idx="63">
                  <c:v>4.3729004581810855</c:v>
                </c:pt>
                <c:pt idx="64">
                  <c:v>4.3729004581810855</c:v>
                </c:pt>
                <c:pt idx="65">
                  <c:v>7.3729004581810855</c:v>
                </c:pt>
                <c:pt idx="66">
                  <c:v>7.0379004581810847</c:v>
                </c:pt>
                <c:pt idx="67">
                  <c:v>3.3729004581810855</c:v>
                </c:pt>
                <c:pt idx="68">
                  <c:v>4.7062337915144212</c:v>
                </c:pt>
                <c:pt idx="69">
                  <c:v>7.3729004581810855</c:v>
                </c:pt>
                <c:pt idx="70">
                  <c:v>3.3729004581810855</c:v>
                </c:pt>
                <c:pt idx="71">
                  <c:v>7.5379004581810847</c:v>
                </c:pt>
                <c:pt idx="72">
                  <c:v>2.3729004581810855</c:v>
                </c:pt>
                <c:pt idx="73">
                  <c:v>4.7062337915144212</c:v>
                </c:pt>
                <c:pt idx="74">
                  <c:v>1.6729004581810827</c:v>
                </c:pt>
                <c:pt idx="75">
                  <c:v>2.1229004581810855</c:v>
                </c:pt>
                <c:pt idx="76">
                  <c:v>3.3729004581810855</c:v>
                </c:pt>
                <c:pt idx="77">
                  <c:v>3.3729004581810855</c:v>
                </c:pt>
                <c:pt idx="78">
                  <c:v>4.3729004581810855</c:v>
                </c:pt>
                <c:pt idx="79">
                  <c:v>0.97290045818108695</c:v>
                </c:pt>
                <c:pt idx="80">
                  <c:v>0.21623379151441924</c:v>
                </c:pt>
                <c:pt idx="81">
                  <c:v>3.3729004581810855</c:v>
                </c:pt>
                <c:pt idx="82">
                  <c:v>4.3729004581810855</c:v>
                </c:pt>
                <c:pt idx="83">
                  <c:v>5.3729004581810855</c:v>
                </c:pt>
                <c:pt idx="84">
                  <c:v>3.3729004581810855</c:v>
                </c:pt>
                <c:pt idx="85">
                  <c:v>6.7829004581810821</c:v>
                </c:pt>
                <c:pt idx="86">
                  <c:v>6.3729004581810855</c:v>
                </c:pt>
                <c:pt idx="87">
                  <c:v>8.3729004581810855</c:v>
                </c:pt>
                <c:pt idx="88">
                  <c:v>8.3729004581810855</c:v>
                </c:pt>
                <c:pt idx="89">
                  <c:v>9.3729004581810855</c:v>
                </c:pt>
                <c:pt idx="90">
                  <c:v>10.372900458181086</c:v>
                </c:pt>
                <c:pt idx="91">
                  <c:v>9.3729004581810855</c:v>
                </c:pt>
                <c:pt idx="92">
                  <c:v>8.8729004581810855</c:v>
                </c:pt>
                <c:pt idx="93">
                  <c:v>9.3729004581810855</c:v>
                </c:pt>
                <c:pt idx="94">
                  <c:v>8.3729004581810855</c:v>
                </c:pt>
                <c:pt idx="95">
                  <c:v>8.3729004581810855</c:v>
                </c:pt>
                <c:pt idx="96">
                  <c:v>7.3729004581810855</c:v>
                </c:pt>
                <c:pt idx="97">
                  <c:v>5.3729004581810855</c:v>
                </c:pt>
                <c:pt idx="98">
                  <c:v>6.3729004581810855</c:v>
                </c:pt>
                <c:pt idx="99">
                  <c:v>4.3729004581810855</c:v>
                </c:pt>
                <c:pt idx="100">
                  <c:v>2.6879004581810833</c:v>
                </c:pt>
                <c:pt idx="101">
                  <c:v>3.3729004581810855</c:v>
                </c:pt>
                <c:pt idx="102">
                  <c:v>5.3729004581810855</c:v>
                </c:pt>
                <c:pt idx="103">
                  <c:v>4.3729004581810855</c:v>
                </c:pt>
                <c:pt idx="104">
                  <c:v>7.8729004581810855</c:v>
                </c:pt>
                <c:pt idx="105">
                  <c:v>3.5229004581810841</c:v>
                </c:pt>
                <c:pt idx="106">
                  <c:v>4.3729004581810855</c:v>
                </c:pt>
                <c:pt idx="107">
                  <c:v>7.4229004581810827</c:v>
                </c:pt>
                <c:pt idx="108">
                  <c:v>5.3729004581810855</c:v>
                </c:pt>
                <c:pt idx="109">
                  <c:v>5.3729004581810855</c:v>
                </c:pt>
                <c:pt idx="110">
                  <c:v>6.3729004581810855</c:v>
                </c:pt>
                <c:pt idx="111">
                  <c:v>3.5929004581810844</c:v>
                </c:pt>
                <c:pt idx="112">
                  <c:v>8.4229004581810827</c:v>
                </c:pt>
                <c:pt idx="113">
                  <c:v>8.3729004581810855</c:v>
                </c:pt>
                <c:pt idx="114">
                  <c:v>8.3729004581810855</c:v>
                </c:pt>
                <c:pt idx="115">
                  <c:v>6.3729004581810855</c:v>
                </c:pt>
                <c:pt idx="116">
                  <c:v>9.107900458181085</c:v>
                </c:pt>
                <c:pt idx="117">
                  <c:v>8.1862337915144181</c:v>
                </c:pt>
                <c:pt idx="118">
                  <c:v>9.3729004581810855</c:v>
                </c:pt>
                <c:pt idx="119">
                  <c:v>7.3729004581810855</c:v>
                </c:pt>
                <c:pt idx="120">
                  <c:v>4.1229004581810855</c:v>
                </c:pt>
                <c:pt idx="121">
                  <c:v>7.3729004581810855</c:v>
                </c:pt>
                <c:pt idx="122">
                  <c:v>9.0962337915144218</c:v>
                </c:pt>
                <c:pt idx="123">
                  <c:v>6.8729004581810855</c:v>
                </c:pt>
                <c:pt idx="124">
                  <c:v>7.3729004581810855</c:v>
                </c:pt>
                <c:pt idx="125">
                  <c:v>5.6229004581810855</c:v>
                </c:pt>
                <c:pt idx="126">
                  <c:v>6.3729004581810855</c:v>
                </c:pt>
                <c:pt idx="127">
                  <c:v>6.3729004581810855</c:v>
                </c:pt>
                <c:pt idx="128">
                  <c:v>4.3729004581810855</c:v>
                </c:pt>
                <c:pt idx="129">
                  <c:v>6.3729004581810855</c:v>
                </c:pt>
                <c:pt idx="130">
                  <c:v>8.8729004581810855</c:v>
                </c:pt>
                <c:pt idx="131">
                  <c:v>6.0229004581810841</c:v>
                </c:pt>
                <c:pt idx="132">
                  <c:v>5.3729004581810855</c:v>
                </c:pt>
                <c:pt idx="133">
                  <c:v>4.8729004581810855</c:v>
                </c:pt>
                <c:pt idx="134">
                  <c:v>4.9729004581810869</c:v>
                </c:pt>
                <c:pt idx="135">
                  <c:v>6.3729004581810855</c:v>
                </c:pt>
                <c:pt idx="136">
                  <c:v>8.8279004581810838</c:v>
                </c:pt>
                <c:pt idx="137">
                  <c:v>7.3729004581810855</c:v>
                </c:pt>
                <c:pt idx="138">
                  <c:v>7.3729004581810855</c:v>
                </c:pt>
                <c:pt idx="139">
                  <c:v>6.8445671248477495</c:v>
                </c:pt>
                <c:pt idx="140">
                  <c:v>6.3729004581810855</c:v>
                </c:pt>
                <c:pt idx="141">
                  <c:v>7.3729004581810855</c:v>
                </c:pt>
                <c:pt idx="142">
                  <c:v>4.6762337915144201</c:v>
                </c:pt>
                <c:pt idx="143">
                  <c:v>9.7062337915144212</c:v>
                </c:pt>
                <c:pt idx="144">
                  <c:v>8.2379004581810875</c:v>
                </c:pt>
                <c:pt idx="145">
                  <c:v>8.0395671248477498</c:v>
                </c:pt>
                <c:pt idx="146">
                  <c:v>8.3729004581810855</c:v>
                </c:pt>
                <c:pt idx="147">
                  <c:v>5.2529004581810881</c:v>
                </c:pt>
                <c:pt idx="148">
                  <c:v>6.2062337915144212</c:v>
                </c:pt>
                <c:pt idx="149">
                  <c:v>8.9179004581810872</c:v>
                </c:pt>
                <c:pt idx="150">
                  <c:v>4.7795671248477518</c:v>
                </c:pt>
                <c:pt idx="151">
                  <c:v>7.7062337915144212</c:v>
                </c:pt>
                <c:pt idx="152">
                  <c:v>6.3729004581810855</c:v>
                </c:pt>
                <c:pt idx="153">
                  <c:v>6.8729004581810855</c:v>
                </c:pt>
                <c:pt idx="154">
                  <c:v>7.3729004581810855</c:v>
                </c:pt>
                <c:pt idx="155">
                  <c:v>6.5829004581810864</c:v>
                </c:pt>
                <c:pt idx="156">
                  <c:v>7.3729004581810855</c:v>
                </c:pt>
                <c:pt idx="157">
                  <c:v>5.3729004581810855</c:v>
                </c:pt>
                <c:pt idx="158">
                  <c:v>7.3729004581810855</c:v>
                </c:pt>
                <c:pt idx="159">
                  <c:v>5.3729004581810855</c:v>
                </c:pt>
                <c:pt idx="160">
                  <c:v>8.5729004581810884</c:v>
                </c:pt>
                <c:pt idx="161">
                  <c:v>5.3729004581810855</c:v>
                </c:pt>
                <c:pt idx="162">
                  <c:v>9.3729004581810855</c:v>
                </c:pt>
                <c:pt idx="163">
                  <c:v>4.0395671248477498</c:v>
                </c:pt>
                <c:pt idx="164">
                  <c:v>5.4729004581810869</c:v>
                </c:pt>
                <c:pt idx="165">
                  <c:v>4.3729004581810855</c:v>
                </c:pt>
                <c:pt idx="166">
                  <c:v>5.8729004581810855</c:v>
                </c:pt>
                <c:pt idx="167">
                  <c:v>5.3729004581810855</c:v>
                </c:pt>
                <c:pt idx="168">
                  <c:v>8.1929004581810858</c:v>
                </c:pt>
                <c:pt idx="169">
                  <c:v>4.7395671248477527</c:v>
                </c:pt>
                <c:pt idx="170">
                  <c:v>3.3729004581810855</c:v>
                </c:pt>
                <c:pt idx="171">
                  <c:v>6.3729004581810855</c:v>
                </c:pt>
                <c:pt idx="172">
                  <c:v>4.0729004581810884</c:v>
                </c:pt>
                <c:pt idx="173">
                  <c:v>7.5679004581810858</c:v>
                </c:pt>
                <c:pt idx="174">
                  <c:v>3.5729004581810884</c:v>
                </c:pt>
                <c:pt idx="175">
                  <c:v>5.3729004581810855</c:v>
                </c:pt>
                <c:pt idx="176">
                  <c:v>7.0929004581810844</c:v>
                </c:pt>
                <c:pt idx="177">
                  <c:v>5.5729004581810884</c:v>
                </c:pt>
                <c:pt idx="178">
                  <c:v>5.3729004581810855</c:v>
                </c:pt>
                <c:pt idx="179">
                  <c:v>6.8979004581810841</c:v>
                </c:pt>
                <c:pt idx="180">
                  <c:v>9.8729004581810855</c:v>
                </c:pt>
                <c:pt idx="181">
                  <c:v>8.4329004581810878</c:v>
                </c:pt>
                <c:pt idx="182">
                  <c:v>9.5157576010382314</c:v>
                </c:pt>
                <c:pt idx="183">
                  <c:v>10.706233791514421</c:v>
                </c:pt>
                <c:pt idx="184">
                  <c:v>8.5229004581810841</c:v>
                </c:pt>
                <c:pt idx="185">
                  <c:v>11.872900458181086</c:v>
                </c:pt>
                <c:pt idx="186">
                  <c:v>11.206233791514421</c:v>
                </c:pt>
                <c:pt idx="187">
                  <c:v>8.1586147438953702</c:v>
                </c:pt>
                <c:pt idx="188">
                  <c:v>8.7633766486572782</c:v>
                </c:pt>
                <c:pt idx="189">
                  <c:v>8.5729004581810884</c:v>
                </c:pt>
                <c:pt idx="190">
                  <c:v>11.872900458181086</c:v>
                </c:pt>
                <c:pt idx="191">
                  <c:v>11.53956712484775</c:v>
                </c:pt>
                <c:pt idx="192">
                  <c:v>11.706233791514421</c:v>
                </c:pt>
                <c:pt idx="193">
                  <c:v>8.0205195058001379</c:v>
                </c:pt>
                <c:pt idx="194">
                  <c:v>8.1662337915144221</c:v>
                </c:pt>
                <c:pt idx="195">
                  <c:v>10.135400458181088</c:v>
                </c:pt>
                <c:pt idx="196">
                  <c:v>8.1820150631883237</c:v>
                </c:pt>
                <c:pt idx="197">
                  <c:v>1.5203483965216549</c:v>
                </c:pt>
                <c:pt idx="198">
                  <c:v>4.9286817298549863</c:v>
                </c:pt>
                <c:pt idx="199">
                  <c:v>6.4370150631883263</c:v>
                </c:pt>
                <c:pt idx="200">
                  <c:v>11.912015063188328</c:v>
                </c:pt>
              </c:numCache>
            </c:numRef>
          </c:val>
          <c:smooth val="0"/>
          <c:extLst>
            <c:ext xmlns:c16="http://schemas.microsoft.com/office/drawing/2014/chart" uri="{C3380CC4-5D6E-409C-BE32-E72D297353CC}">
              <c16:uniqueId val="{00000000-B79C-4F35-ABAF-FB8B61D8721B}"/>
            </c:ext>
          </c:extLst>
        </c:ser>
        <c:dLbls>
          <c:showLegendKey val="0"/>
          <c:showVal val="0"/>
          <c:showCatName val="0"/>
          <c:showSerName val="0"/>
          <c:showPercent val="0"/>
          <c:showBubbleSize val="0"/>
        </c:dLbls>
        <c:smooth val="0"/>
        <c:axId val="174911632"/>
        <c:axId val="174914512"/>
      </c:lineChart>
      <c:dateAx>
        <c:axId val="174911632"/>
        <c:scaling>
          <c:orientation val="minMax"/>
          <c:min val="43866"/>
        </c:scaling>
        <c:delete val="1"/>
        <c:axPos val="b"/>
        <c:numFmt formatCode="m/d/yyyy" sourceLinked="1"/>
        <c:majorTickMark val="out"/>
        <c:minorTickMark val="none"/>
        <c:tickLblPos val="nextTo"/>
        <c:crossAx val="174914512"/>
        <c:crosses val="autoZero"/>
        <c:auto val="1"/>
        <c:lblOffset val="100"/>
        <c:baseTimeUnit val="days"/>
      </c:dateAx>
      <c:valAx>
        <c:axId val="17491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Mosteller Value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91163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994750656167978E-2"/>
          <c:y val="2.5428331875182269E-2"/>
          <c:w val="0.95792552493438321"/>
          <c:h val="0.84204505686789155"/>
        </c:manualLayout>
      </c:layout>
      <c:lineChart>
        <c:grouping val="stacked"/>
        <c:varyColors val="0"/>
        <c:ser>
          <c:idx val="0"/>
          <c:order val="0"/>
          <c:tx>
            <c:v>Mosteller</c:v>
          </c:tx>
          <c:spPr>
            <a:ln w="28575" cap="rnd">
              <a:solidFill>
                <a:schemeClr val="accent1"/>
              </a:solidFill>
              <a:round/>
            </a:ln>
            <a:effectLst/>
          </c:spPr>
          <c:marker>
            <c:symbol val="none"/>
          </c:marker>
          <c:cat>
            <c:numRef>
              <c:f>[president_polls538.xlsx]Sheet2!$A$7:$A$38</c:f>
              <c:numCache>
                <c:formatCode>m/d/yyyy</c:formatCode>
                <c:ptCount val="32"/>
                <c:pt idx="0">
                  <c:v>43839</c:v>
                </c:pt>
                <c:pt idx="1">
                  <c:v>43867</c:v>
                </c:pt>
                <c:pt idx="2">
                  <c:v>43969</c:v>
                </c:pt>
                <c:pt idx="3">
                  <c:v>44012</c:v>
                </c:pt>
                <c:pt idx="4">
                  <c:v>44021</c:v>
                </c:pt>
                <c:pt idx="5">
                  <c:v>44043</c:v>
                </c:pt>
                <c:pt idx="6">
                  <c:v>44045</c:v>
                </c:pt>
                <c:pt idx="7">
                  <c:v>44062</c:v>
                </c:pt>
                <c:pt idx="8">
                  <c:v>44074</c:v>
                </c:pt>
                <c:pt idx="9">
                  <c:v>44104</c:v>
                </c:pt>
                <c:pt idx="10">
                  <c:v>44107</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numCache>
            </c:numRef>
          </c:cat>
          <c:val>
            <c:numRef>
              <c:f>[president_polls538.xlsx]Sheet2!$B$7:$B$38</c:f>
              <c:numCache>
                <c:formatCode>General</c:formatCode>
                <c:ptCount val="32"/>
                <c:pt idx="0">
                  <c:v>4.461652954742469</c:v>
                </c:pt>
                <c:pt idx="1">
                  <c:v>5.0616529547424705</c:v>
                </c:pt>
                <c:pt idx="2">
                  <c:v>11.461652954742469</c:v>
                </c:pt>
                <c:pt idx="3">
                  <c:v>2.6316529547424636</c:v>
                </c:pt>
                <c:pt idx="4">
                  <c:v>11.06165295474247</c:v>
                </c:pt>
                <c:pt idx="5">
                  <c:v>1.6066529547424651</c:v>
                </c:pt>
                <c:pt idx="6">
                  <c:v>3.461652954742469</c:v>
                </c:pt>
                <c:pt idx="7">
                  <c:v>21.461652954742469</c:v>
                </c:pt>
                <c:pt idx="8">
                  <c:v>2.2433470452575293</c:v>
                </c:pt>
                <c:pt idx="9">
                  <c:v>9.346652954742467</c:v>
                </c:pt>
                <c:pt idx="10">
                  <c:v>5.8616529547424747</c:v>
                </c:pt>
                <c:pt idx="11">
                  <c:v>8.961652954742469</c:v>
                </c:pt>
                <c:pt idx="12">
                  <c:v>8.961652954742469</c:v>
                </c:pt>
                <c:pt idx="13">
                  <c:v>8.7949862880757976</c:v>
                </c:pt>
                <c:pt idx="14">
                  <c:v>8.961652954742469</c:v>
                </c:pt>
                <c:pt idx="15">
                  <c:v>8.461652954742469</c:v>
                </c:pt>
                <c:pt idx="16">
                  <c:v>8.461652954742469</c:v>
                </c:pt>
                <c:pt idx="17">
                  <c:v>6.961652954742469</c:v>
                </c:pt>
                <c:pt idx="18">
                  <c:v>6.961652954742469</c:v>
                </c:pt>
                <c:pt idx="19">
                  <c:v>6.961652954742469</c:v>
                </c:pt>
                <c:pt idx="20">
                  <c:v>6.461652954742469</c:v>
                </c:pt>
                <c:pt idx="21">
                  <c:v>5.961652954742469</c:v>
                </c:pt>
                <c:pt idx="22">
                  <c:v>5.961652954742469</c:v>
                </c:pt>
                <c:pt idx="23">
                  <c:v>5.961652954742469</c:v>
                </c:pt>
                <c:pt idx="24">
                  <c:v>5.961652954742469</c:v>
                </c:pt>
                <c:pt idx="25">
                  <c:v>6.8616529547424747</c:v>
                </c:pt>
                <c:pt idx="26">
                  <c:v>5.461652954742469</c:v>
                </c:pt>
                <c:pt idx="27">
                  <c:v>5.7283196214091348</c:v>
                </c:pt>
                <c:pt idx="28">
                  <c:v>6.961652954742469</c:v>
                </c:pt>
                <c:pt idx="29">
                  <c:v>6.961652954742469</c:v>
                </c:pt>
                <c:pt idx="30">
                  <c:v>6.961652954742469</c:v>
                </c:pt>
                <c:pt idx="31">
                  <c:v>4.9116529547424719</c:v>
                </c:pt>
              </c:numCache>
            </c:numRef>
          </c:val>
          <c:smooth val="0"/>
          <c:extLst>
            <c:ext xmlns:c16="http://schemas.microsoft.com/office/drawing/2014/chart" uri="{C3380CC4-5D6E-409C-BE32-E72D297353CC}">
              <c16:uniqueId val="{00000000-36FF-438F-9C8B-EC8066D954CE}"/>
            </c:ext>
          </c:extLst>
        </c:ser>
        <c:dLbls>
          <c:showLegendKey val="0"/>
          <c:showVal val="0"/>
          <c:showCatName val="0"/>
          <c:showSerName val="0"/>
          <c:showPercent val="0"/>
          <c:showBubbleSize val="0"/>
        </c:dLbls>
        <c:smooth val="0"/>
        <c:axId val="174911632"/>
        <c:axId val="174914512"/>
      </c:lineChart>
      <c:dateAx>
        <c:axId val="174911632"/>
        <c:scaling>
          <c:orientation val="minMax"/>
        </c:scaling>
        <c:delete val="1"/>
        <c:axPos val="b"/>
        <c:numFmt formatCode="m/d/yyyy" sourceLinked="1"/>
        <c:majorTickMark val="none"/>
        <c:minorTickMark val="none"/>
        <c:tickLblPos val="nextTo"/>
        <c:crossAx val="174914512"/>
        <c:crosses val="autoZero"/>
        <c:auto val="1"/>
        <c:lblOffset val="100"/>
        <c:baseTimeUnit val="days"/>
      </c:dateAx>
      <c:valAx>
        <c:axId val="174914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91163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[president_polls538.xlsx]PivotJT (2)!PivotTable51</c:name>
    <c:fmtId val="-1"/>
  </c:pivotSource>
  <c:chart>
    <c:title>
      <c:tx>
        <c:rich>
          <a:bodyPr rot="0" spcFirstLastPara="1" vertOverflow="ellipsis" vert="horz" wrap="square" anchor="t" anchorCtr="1"/>
          <a:lstStyle/>
          <a:p>
            <a:pPr>
              <a:defRPr sz="1400" b="0" i="0" u="none" strike="noStrike" kern="1200" spc="0" baseline="0">
                <a:solidFill>
                  <a:schemeClr val="bg1"/>
                </a:solidFill>
                <a:latin typeface="+mn-lt"/>
                <a:ea typeface="+mn-ea"/>
                <a:cs typeface="+mn-cs"/>
              </a:defRPr>
            </a:pPr>
            <a:r>
              <a:rPr lang="en-US" sz="2400">
                <a:solidFill>
                  <a:schemeClr val="bg1"/>
                </a:solidFill>
                <a:latin typeface="News Gothic MT" panose="020B0504020203020204" pitchFamily="34" charset="0"/>
              </a:rPr>
              <a:t>Arizona</a:t>
            </a:r>
          </a:p>
        </c:rich>
      </c:tx>
      <c:layout>
        <c:manualLayout>
          <c:xMode val="edge"/>
          <c:yMode val="edge"/>
          <c:x val="0.42290941985910335"/>
          <c:y val="8.0908449642638464E-2"/>
        </c:manualLayout>
      </c:layout>
      <c:overlay val="0"/>
      <c:spPr>
        <a:noFill/>
        <a:ln>
          <a:noFill/>
        </a:ln>
        <a:effectLst/>
      </c:spPr>
      <c:txPr>
        <a:bodyPr rot="0" spcFirstLastPara="1" vertOverflow="ellipsis" vert="horz" wrap="square" anchor="t" anchorCtr="1"/>
        <a:lstStyle/>
        <a:p>
          <a:pPr>
            <a:defRPr sz="1400" b="0" i="0" u="none" strike="noStrike" kern="1200" spc="0" baseline="0">
              <a:solidFill>
                <a:schemeClr val="bg1"/>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rgbClr val="FF0000"/>
            </a:solidFill>
            <a:round/>
          </a:ln>
          <a:effectLst/>
        </c:spPr>
        <c:marker>
          <c:symbol val="circle"/>
          <c:size val="5"/>
          <c:spPr>
            <a:noFill/>
            <a:ln w="9525">
              <a:noFill/>
            </a:ln>
            <a:effectLst/>
          </c:spPr>
        </c:marker>
      </c:pivotFmt>
      <c:pivotFmt>
        <c:idx val="5"/>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noFill/>
            <a:ln w="9525">
              <a:noFill/>
            </a:ln>
            <a:effectLst/>
          </c:spPr>
        </c:marker>
      </c:pivotFmt>
      <c:pivotFmt>
        <c:idx val="17"/>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rgbClr val="FF0000"/>
            </a:solidFill>
            <a:round/>
          </a:ln>
          <a:effectLst/>
        </c:spPr>
        <c:marker>
          <c:symbol val="circle"/>
          <c:size val="5"/>
          <c:spPr>
            <a:noFill/>
            <a:ln w="9525">
              <a:noFill/>
            </a:ln>
            <a:effectLst/>
          </c:spPr>
        </c:marker>
      </c:pivotFmt>
      <c:pivotFmt>
        <c:idx val="21"/>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circle"/>
          <c:size val="5"/>
          <c:spPr>
            <a:noFill/>
            <a:ln w="9525">
              <a:noFill/>
            </a:ln>
            <a:effectLst/>
          </c:spPr>
        </c:marker>
      </c:pivotFmt>
      <c:pivotFmt>
        <c:idx val="25"/>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rgbClr val="FF0000"/>
            </a:solidFill>
            <a:round/>
          </a:ln>
          <a:effectLst/>
        </c:spPr>
        <c:marker>
          <c:symbol val="circle"/>
          <c:size val="5"/>
          <c:spPr>
            <a:noFill/>
            <a:ln w="9525">
              <a:noFill/>
            </a:ln>
            <a:effectLst/>
          </c:spPr>
        </c:marker>
      </c:pivotFmt>
      <c:pivotFmt>
        <c:idx val="29"/>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circle"/>
          <c:size val="5"/>
          <c:spPr>
            <a:noFill/>
            <a:ln w="9525">
              <a:noFill/>
            </a:ln>
            <a:effectLst/>
          </c:spPr>
        </c:marker>
      </c:pivotFmt>
      <c:pivotFmt>
        <c:idx val="33"/>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rgbClr val="FF0000"/>
            </a:solidFill>
            <a:round/>
          </a:ln>
          <a:effectLst/>
        </c:spPr>
        <c:marker>
          <c:symbol val="circle"/>
          <c:size val="5"/>
          <c:spPr>
            <a:noFill/>
            <a:ln w="9525">
              <a:noFill/>
            </a:ln>
            <a:effectLst/>
          </c:spPr>
        </c:marker>
      </c:pivotFmt>
      <c:pivotFmt>
        <c:idx val="37"/>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circle"/>
          <c:size val="5"/>
          <c:spPr>
            <a:noFill/>
            <a:ln w="9525">
              <a:noFill/>
            </a:ln>
            <a:effectLst/>
          </c:spPr>
        </c:marker>
      </c:pivotFmt>
      <c:pivotFmt>
        <c:idx val="41"/>
        <c:spPr>
          <a:solidFill>
            <a:schemeClr val="accent1"/>
          </a:solidFill>
          <a:ln w="28575" cap="rnd">
            <a:solidFill>
              <a:schemeClr val="accent1"/>
            </a:solidFill>
            <a:round/>
          </a:ln>
          <a:effectLst/>
        </c:spPr>
        <c:marker>
          <c:symbol val="circle"/>
          <c:size val="5"/>
          <c:spPr>
            <a:noFill/>
            <a:ln w="9525">
              <a:noFill/>
            </a:ln>
            <a:effectLst/>
          </c:spPr>
        </c:marker>
      </c:pivotFmt>
      <c:pivotFmt>
        <c:idx val="42"/>
        <c:spPr>
          <a:solidFill>
            <a:schemeClr val="accent1"/>
          </a:solidFill>
          <a:ln w="28575" cap="rnd">
            <a:solidFill>
              <a:schemeClr val="accent1"/>
            </a:solidFill>
            <a:round/>
          </a:ln>
          <a:effectLst/>
        </c:spPr>
        <c:marker>
          <c:symbol val="circle"/>
          <c:size val="5"/>
          <c:spPr>
            <a:noFill/>
            <a:ln w="9525">
              <a:noFill/>
            </a:ln>
            <a:effectLst/>
          </c:spPr>
        </c:marker>
      </c:pivotFmt>
      <c:pivotFmt>
        <c:idx val="43"/>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rgbClr val="FF0000"/>
            </a:solidFill>
            <a:round/>
          </a:ln>
          <a:effectLst/>
        </c:spPr>
        <c:marker>
          <c:symbol val="circle"/>
          <c:size val="5"/>
          <c:spPr>
            <a:noFill/>
            <a:ln w="9525">
              <a:noFill/>
            </a:ln>
            <a:effectLst/>
          </c:spPr>
        </c:marker>
      </c:pivotFmt>
      <c:pivotFmt>
        <c:idx val="47"/>
        <c:spPr>
          <a:solidFill>
            <a:schemeClr val="accent1"/>
          </a:solidFill>
          <a:ln w="28575" cap="rnd">
            <a:solidFill>
              <a:srgbClr val="FF0000"/>
            </a:solidFill>
            <a:round/>
          </a:ln>
          <a:effectLst/>
        </c:spPr>
        <c:marker>
          <c:symbol val="circle"/>
          <c:size val="5"/>
          <c:spPr>
            <a:noFill/>
            <a:ln w="9525">
              <a:noFill/>
            </a:ln>
            <a:effectLst/>
          </c:spPr>
        </c:marker>
      </c:pivotFmt>
      <c:pivotFmt>
        <c:idx val="48"/>
        <c:spPr>
          <a:solidFill>
            <a:schemeClr val="accent1"/>
          </a:solidFill>
          <a:ln w="28575" cap="rnd">
            <a:solidFill>
              <a:srgbClr val="FF0000"/>
            </a:solidFill>
            <a:round/>
          </a:ln>
          <a:effectLst/>
        </c:spPr>
        <c:marker>
          <c:symbol val="circle"/>
          <c:size val="5"/>
          <c:spPr>
            <a:noFill/>
            <a:ln w="9525">
              <a:noFill/>
            </a:ln>
            <a:effectLst/>
          </c:spPr>
        </c:marker>
      </c:pivotFmt>
      <c:pivotFmt>
        <c:idx val="49"/>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circle"/>
          <c:size val="5"/>
          <c:spPr>
            <a:noFill/>
            <a:ln w="9525">
              <a:noFill/>
            </a:ln>
            <a:effectLst/>
          </c:spPr>
        </c:marker>
      </c:pivotFmt>
      <c:pivotFmt>
        <c:idx val="53"/>
        <c:spPr>
          <a:solidFill>
            <a:schemeClr val="accent1"/>
          </a:solidFill>
          <a:ln w="28575" cap="rnd">
            <a:solidFill>
              <a:schemeClr val="accent1"/>
            </a:solidFill>
            <a:round/>
          </a:ln>
          <a:effectLst/>
        </c:spPr>
        <c:marker>
          <c:symbol val="circle"/>
          <c:size val="5"/>
          <c:spPr>
            <a:noFill/>
            <a:ln w="9525">
              <a:noFill/>
            </a:ln>
            <a:effectLst/>
          </c:spPr>
        </c:marker>
      </c:pivotFmt>
      <c:pivotFmt>
        <c:idx val="54"/>
        <c:spPr>
          <a:solidFill>
            <a:schemeClr val="accent1"/>
          </a:solidFill>
          <a:ln w="28575" cap="rnd">
            <a:solidFill>
              <a:schemeClr val="accent1"/>
            </a:solidFill>
            <a:round/>
          </a:ln>
          <a:effectLst/>
        </c:spPr>
        <c:marker>
          <c:symbol val="circle"/>
          <c:size val="5"/>
          <c:spPr>
            <a:noFill/>
            <a:ln w="9525">
              <a:noFill/>
            </a:ln>
            <a:effectLst/>
          </c:spPr>
        </c:marker>
      </c:pivotFmt>
      <c:pivotFmt>
        <c:idx val="55"/>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rgbClr val="FF0000"/>
            </a:solidFill>
            <a:round/>
          </a:ln>
          <a:effectLst/>
        </c:spPr>
        <c:marker>
          <c:symbol val="circle"/>
          <c:size val="5"/>
          <c:spPr>
            <a:noFill/>
            <a:ln w="9525">
              <a:noFill/>
            </a:ln>
            <a:effectLst/>
          </c:spPr>
        </c:marker>
      </c:pivotFmt>
      <c:pivotFmt>
        <c:idx val="59"/>
        <c:spPr>
          <a:solidFill>
            <a:schemeClr val="accent1"/>
          </a:solidFill>
          <a:ln w="28575" cap="rnd">
            <a:solidFill>
              <a:srgbClr val="FF0000"/>
            </a:solidFill>
            <a:round/>
          </a:ln>
          <a:effectLst/>
        </c:spPr>
        <c:marker>
          <c:symbol val="circle"/>
          <c:size val="5"/>
          <c:spPr>
            <a:noFill/>
            <a:ln w="9525">
              <a:noFill/>
            </a:ln>
            <a:effectLst/>
          </c:spPr>
        </c:marker>
      </c:pivotFmt>
      <c:pivotFmt>
        <c:idx val="60"/>
        <c:spPr>
          <a:solidFill>
            <a:schemeClr val="accent1"/>
          </a:solidFill>
          <a:ln w="28575" cap="rnd">
            <a:solidFill>
              <a:srgbClr val="FF0000"/>
            </a:solidFill>
            <a:round/>
          </a:ln>
          <a:effectLst/>
        </c:spPr>
        <c:marker>
          <c:symbol val="circle"/>
          <c:size val="5"/>
          <c:spPr>
            <a:noFill/>
            <a:ln w="9525">
              <a:noFill/>
            </a:ln>
            <a:effectLst/>
          </c:spPr>
        </c:marker>
      </c:pivotFmt>
      <c:pivotFmt>
        <c:idx val="61"/>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5156585187437846E-2"/>
          <c:y val="0.18173256606919946"/>
          <c:w val="0.9169025393081115"/>
          <c:h val="0.59642606109287577"/>
        </c:manualLayout>
      </c:layout>
      <c:lineChart>
        <c:grouping val="standard"/>
        <c:varyColors val="0"/>
        <c:ser>
          <c:idx val="0"/>
          <c:order val="0"/>
          <c:tx>
            <c:strRef>
              <c:f>'PivotJT (2)'!$B$6:$B$8</c:f>
              <c:strCache>
                <c:ptCount val="1"/>
                <c:pt idx="0">
                  <c:v>Biden - Presidential Vote Total</c:v>
                </c:pt>
              </c:strCache>
            </c:strRef>
          </c:tx>
          <c:spPr>
            <a:ln w="28575" cap="rnd">
              <a:solidFill>
                <a:schemeClr val="accent1"/>
              </a:solidFill>
              <a:round/>
            </a:ln>
            <a:effectLst/>
          </c:spPr>
          <c:marker>
            <c:symbol val="circle"/>
            <c:size val="5"/>
            <c:spPr>
              <a:noFill/>
              <a:ln w="9525">
                <a:noFill/>
              </a:ln>
              <a:effectLst/>
            </c:spPr>
          </c:marker>
          <c:dPt>
            <c:idx val="28"/>
            <c:marker>
              <c:symbol val="circle"/>
              <c:size val="5"/>
              <c:spPr>
                <a:noFill/>
                <a:ln w="9525">
                  <a:noFill/>
                </a:ln>
                <a:effectLst/>
              </c:spPr>
            </c:marker>
            <c:bubble3D val="0"/>
            <c:extLst>
              <c:ext xmlns:c16="http://schemas.microsoft.com/office/drawing/2014/chart" uri="{C3380CC4-5D6E-409C-BE32-E72D297353CC}">
                <c16:uniqueId val="{00000000-5C73-48B2-9B42-37A33BC90081}"/>
              </c:ext>
            </c:extLst>
          </c:dPt>
          <c:dPt>
            <c:idx val="31"/>
            <c:marker>
              <c:symbol val="circle"/>
              <c:size val="5"/>
              <c:spPr>
                <a:noFill/>
                <a:ln w="9525">
                  <a:noFill/>
                </a:ln>
                <a:effectLst/>
              </c:spPr>
            </c:marker>
            <c:bubble3D val="0"/>
            <c:extLst>
              <c:ext xmlns:c16="http://schemas.microsoft.com/office/drawing/2014/chart" uri="{C3380CC4-5D6E-409C-BE32-E72D297353CC}">
                <c16:uniqueId val="{00000001-5C73-48B2-9B42-37A33BC90081}"/>
              </c:ext>
            </c:extLst>
          </c:dPt>
          <c:dPt>
            <c:idx val="96"/>
            <c:marker>
              <c:symbol val="circle"/>
              <c:size val="5"/>
              <c:spPr>
                <a:noFill/>
                <a:ln w="9525">
                  <a:noFill/>
                </a:ln>
                <a:effectLst/>
              </c:spPr>
            </c:marker>
            <c:bubble3D val="0"/>
            <c:extLst>
              <c:ext xmlns:c16="http://schemas.microsoft.com/office/drawing/2014/chart" uri="{C3380CC4-5D6E-409C-BE32-E72D297353CC}">
                <c16:uniqueId val="{00000002-5C73-48B2-9B42-37A33BC90081}"/>
              </c:ext>
            </c:extLst>
          </c:dPt>
          <c:dPt>
            <c:idx val="99"/>
            <c:marker>
              <c:symbol val="circle"/>
              <c:size val="5"/>
              <c:spPr>
                <a:noFill/>
                <a:ln w="9525">
                  <a:noFill/>
                </a:ln>
                <a:effectLst/>
              </c:spPr>
            </c:marker>
            <c:bubble3D val="0"/>
            <c:spPr>
              <a:ln w="28575" cap="rnd">
                <a:solidFill>
                  <a:schemeClr val="accent1"/>
                </a:solidFill>
                <a:round/>
              </a:ln>
              <a:effectLst/>
            </c:spPr>
            <c:extLst>
              <c:ext xmlns:c16="http://schemas.microsoft.com/office/drawing/2014/chart" uri="{C3380CC4-5D6E-409C-BE32-E72D297353CC}">
                <c16:uniqueId val="{00000004-5C73-48B2-9B42-37A33BC90081}"/>
              </c:ext>
            </c:extLst>
          </c:dPt>
          <c:dLbls>
            <c:dLbl>
              <c:idx val="99"/>
              <c:layout>
                <c:manualLayout>
                  <c:x val="0"/>
                  <c:y val="-3.3981089284621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73-48B2-9B42-37A33BC900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'PivotJT (2)'!$A$9:$A$110</c:f>
              <c:strCache>
                <c:ptCount val="101"/>
                <c:pt idx="0">
                  <c:v>2/13/2019</c:v>
                </c:pt>
                <c:pt idx="1">
                  <c:v>5/2/2019</c:v>
                </c:pt>
                <c:pt idx="2">
                  <c:v>7/31/2019</c:v>
                </c:pt>
                <c:pt idx="3">
                  <c:v>8/14/2019</c:v>
                </c:pt>
                <c:pt idx="4">
                  <c:v>9/12/2019</c:v>
                </c:pt>
                <c:pt idx="5">
                  <c:v>10/23/2019</c:v>
                </c:pt>
                <c:pt idx="6">
                  <c:v>10/28/2019</c:v>
                </c:pt>
                <c:pt idx="7">
                  <c:v>12/4/2019</c:v>
                </c:pt>
                <c:pt idx="8">
                  <c:v>1/4/2020</c:v>
                </c:pt>
                <c:pt idx="9">
                  <c:v>1/24/2020</c:v>
                </c:pt>
                <c:pt idx="10">
                  <c:v>2/15/2020</c:v>
                </c:pt>
                <c:pt idx="11">
                  <c:v>3/3/2020</c:v>
                </c:pt>
                <c:pt idx="12">
                  <c:v>3/4/2020</c:v>
                </c:pt>
                <c:pt idx="13">
                  <c:v>3/11/2020</c:v>
                </c:pt>
                <c:pt idx="14">
                  <c:v>3/14/2020</c:v>
                </c:pt>
                <c:pt idx="15">
                  <c:v>3/15/2020</c:v>
                </c:pt>
                <c:pt idx="16">
                  <c:v>4/8/2020</c:v>
                </c:pt>
                <c:pt idx="17">
                  <c:v>4/16/2020</c:v>
                </c:pt>
                <c:pt idx="18">
                  <c:v>5/11/2020</c:v>
                </c:pt>
                <c:pt idx="19">
                  <c:v>5/14/2020</c:v>
                </c:pt>
                <c:pt idx="20">
                  <c:v>5/22/2020</c:v>
                </c:pt>
                <c:pt idx="21">
                  <c:v>5/26/2020</c:v>
                </c:pt>
                <c:pt idx="22">
                  <c:v>5/31/2020</c:v>
                </c:pt>
                <c:pt idx="23">
                  <c:v>6/2/2020</c:v>
                </c:pt>
                <c:pt idx="24">
                  <c:v>6/14/2020</c:v>
                </c:pt>
                <c:pt idx="25">
                  <c:v>6/15/2020</c:v>
                </c:pt>
                <c:pt idx="26">
                  <c:v>6/16/2020</c:v>
                </c:pt>
                <c:pt idx="27">
                  <c:v>6/17/2020</c:v>
                </c:pt>
                <c:pt idx="28">
                  <c:v>6/27/2020</c:v>
                </c:pt>
                <c:pt idx="29">
                  <c:v>6/28/2020</c:v>
                </c:pt>
                <c:pt idx="30">
                  <c:v>6/29/2020</c:v>
                </c:pt>
                <c:pt idx="31">
                  <c:v>6/30/2020</c:v>
                </c:pt>
                <c:pt idx="32">
                  <c:v>7/7/2020</c:v>
                </c:pt>
                <c:pt idx="33">
                  <c:v>7/10/2020</c:v>
                </c:pt>
                <c:pt idx="34">
                  <c:v>7/12/2020</c:v>
                </c:pt>
                <c:pt idx="35">
                  <c:v>7/16/2020</c:v>
                </c:pt>
                <c:pt idx="36">
                  <c:v>7/18/2020</c:v>
                </c:pt>
                <c:pt idx="37">
                  <c:v>7/22/2020</c:v>
                </c:pt>
                <c:pt idx="38">
                  <c:v>7/23/2020</c:v>
                </c:pt>
                <c:pt idx="39">
                  <c:v>7/24/2020</c:v>
                </c:pt>
                <c:pt idx="40">
                  <c:v>7/26/2020</c:v>
                </c:pt>
                <c:pt idx="41">
                  <c:v>7/31/2020</c:v>
                </c:pt>
                <c:pt idx="42">
                  <c:v>8/2/2020</c:v>
                </c:pt>
                <c:pt idx="43">
                  <c:v>8/4/2020</c:v>
                </c:pt>
                <c:pt idx="44">
                  <c:v>8/8/2020</c:v>
                </c:pt>
                <c:pt idx="45">
                  <c:v>8/9/2020</c:v>
                </c:pt>
                <c:pt idx="46">
                  <c:v>8/10/2020</c:v>
                </c:pt>
                <c:pt idx="47">
                  <c:v>8/16/2020</c:v>
                </c:pt>
                <c:pt idx="48">
                  <c:v>8/18/2020</c:v>
                </c:pt>
                <c:pt idx="49">
                  <c:v>8/23/2020</c:v>
                </c:pt>
                <c:pt idx="50">
                  <c:v>8/30/2020</c:v>
                </c:pt>
                <c:pt idx="51">
                  <c:v>8/31/2020</c:v>
                </c:pt>
                <c:pt idx="52">
                  <c:v>9/1/2020</c:v>
                </c:pt>
                <c:pt idx="53">
                  <c:v>9/4/2020</c:v>
                </c:pt>
                <c:pt idx="54">
                  <c:v>9/6/2020</c:v>
                </c:pt>
                <c:pt idx="55">
                  <c:v>9/7/2020</c:v>
                </c:pt>
                <c:pt idx="56">
                  <c:v>9/8/2020</c:v>
                </c:pt>
                <c:pt idx="57">
                  <c:v>9/10/2020</c:v>
                </c:pt>
                <c:pt idx="58">
                  <c:v>9/11/2020</c:v>
                </c:pt>
                <c:pt idx="59">
                  <c:v>9/13/2020</c:v>
                </c:pt>
                <c:pt idx="60">
                  <c:v>9/15/2020</c:v>
                </c:pt>
                <c:pt idx="61">
                  <c:v>9/16/2020</c:v>
                </c:pt>
                <c:pt idx="62">
                  <c:v>9/17/2020</c:v>
                </c:pt>
                <c:pt idx="63">
                  <c:v>9/19/2020</c:v>
                </c:pt>
                <c:pt idx="64">
                  <c:v>9/20/2020</c:v>
                </c:pt>
                <c:pt idx="65">
                  <c:v>9/22/2020</c:v>
                </c:pt>
                <c:pt idx="66">
                  <c:v>9/26/2020</c:v>
                </c:pt>
                <c:pt idx="67">
                  <c:v>9/28/2020</c:v>
                </c:pt>
                <c:pt idx="68">
                  <c:v>9/29/2020</c:v>
                </c:pt>
                <c:pt idx="69">
                  <c:v>9/30/2020</c:v>
                </c:pt>
                <c:pt idx="70">
                  <c:v>10/2/2020</c:v>
                </c:pt>
                <c:pt idx="71">
                  <c:v>10/3/2020</c:v>
                </c:pt>
                <c:pt idx="72">
                  <c:v>10/4/2020</c:v>
                </c:pt>
                <c:pt idx="73">
                  <c:v>10/5/2020</c:v>
                </c:pt>
                <c:pt idx="74">
                  <c:v>10/6/2020</c:v>
                </c:pt>
                <c:pt idx="75">
                  <c:v>10/7/2020</c:v>
                </c:pt>
                <c:pt idx="76">
                  <c:v>10/8/2020</c:v>
                </c:pt>
                <c:pt idx="77">
                  <c:v>10/10/2020</c:v>
                </c:pt>
                <c:pt idx="78">
                  <c:v>10/11/2020</c:v>
                </c:pt>
                <c:pt idx="79">
                  <c:v>10/12/2020</c:v>
                </c:pt>
                <c:pt idx="80">
                  <c:v>10/13/2020</c:v>
                </c:pt>
                <c:pt idx="81">
                  <c:v>10/14/2020</c:v>
                </c:pt>
                <c:pt idx="82">
                  <c:v>10/15/2020</c:v>
                </c:pt>
                <c:pt idx="83">
                  <c:v>10/16/2020</c:v>
                </c:pt>
                <c:pt idx="84">
                  <c:v>10/17/2020</c:v>
                </c:pt>
                <c:pt idx="85">
                  <c:v>10/18/2020</c:v>
                </c:pt>
                <c:pt idx="86">
                  <c:v>10/19/2020</c:v>
                </c:pt>
                <c:pt idx="87">
                  <c:v>10/20/2020</c:v>
                </c:pt>
                <c:pt idx="88">
                  <c:v>10/21/2020</c:v>
                </c:pt>
                <c:pt idx="89">
                  <c:v>10/22/2020</c:v>
                </c:pt>
                <c:pt idx="90">
                  <c:v>10/23/2020</c:v>
                </c:pt>
                <c:pt idx="91">
                  <c:v>10/24/2020</c:v>
                </c:pt>
                <c:pt idx="92">
                  <c:v>10/25/2020</c:v>
                </c:pt>
                <c:pt idx="93">
                  <c:v>10/26/2020</c:v>
                </c:pt>
                <c:pt idx="94">
                  <c:v>10/27/2020</c:v>
                </c:pt>
                <c:pt idx="95">
                  <c:v>10/28/2020</c:v>
                </c:pt>
                <c:pt idx="96">
                  <c:v>10/29/2020</c:v>
                </c:pt>
                <c:pt idx="97">
                  <c:v>10/30/2020</c:v>
                </c:pt>
                <c:pt idx="98">
                  <c:v>10/31/2020</c:v>
                </c:pt>
                <c:pt idx="99">
                  <c:v>11/1/2020</c:v>
                </c:pt>
                <c:pt idx="100">
                  <c:v>11/2/2020</c:v>
                </c:pt>
              </c:strCache>
            </c:strRef>
          </c:cat>
          <c:val>
            <c:numRef>
              <c:f>'PivotJT (2)'!$B$9:$B$110</c:f>
              <c:numCache>
                <c:formatCode>0.000</c:formatCode>
                <c:ptCount val="101"/>
                <c:pt idx="0">
                  <c:v>49.364690614366616</c:v>
                </c:pt>
                <c:pt idx="1">
                  <c:v>49.364690614366616</c:v>
                </c:pt>
                <c:pt idx="2">
                  <c:v>49.364690614366616</c:v>
                </c:pt>
                <c:pt idx="3">
                  <c:v>49.364690614366616</c:v>
                </c:pt>
                <c:pt idx="4">
                  <c:v>49.364690614366616</c:v>
                </c:pt>
                <c:pt idx="5">
                  <c:v>49.364690614366616</c:v>
                </c:pt>
                <c:pt idx="6">
                  <c:v>49.364690614366616</c:v>
                </c:pt>
                <c:pt idx="7">
                  <c:v>49.364690614366616</c:v>
                </c:pt>
                <c:pt idx="8">
                  <c:v>49.364690614366616</c:v>
                </c:pt>
                <c:pt idx="9">
                  <c:v>49.364690614366616</c:v>
                </c:pt>
                <c:pt idx="10">
                  <c:v>49.364690614366616</c:v>
                </c:pt>
                <c:pt idx="11">
                  <c:v>49.364690614366616</c:v>
                </c:pt>
                <c:pt idx="12">
                  <c:v>49.364690614366616</c:v>
                </c:pt>
                <c:pt idx="13">
                  <c:v>49.364690614366616</c:v>
                </c:pt>
                <c:pt idx="14">
                  <c:v>49.364690614366616</c:v>
                </c:pt>
                <c:pt idx="15">
                  <c:v>49.364690614366616</c:v>
                </c:pt>
                <c:pt idx="16">
                  <c:v>49.364690614366616</c:v>
                </c:pt>
                <c:pt idx="17">
                  <c:v>49.364690614366616</c:v>
                </c:pt>
                <c:pt idx="18">
                  <c:v>49.364690614366616</c:v>
                </c:pt>
                <c:pt idx="19">
                  <c:v>49.364690614366616</c:v>
                </c:pt>
                <c:pt idx="20">
                  <c:v>49.364690614366616</c:v>
                </c:pt>
                <c:pt idx="21">
                  <c:v>49.364690614366616</c:v>
                </c:pt>
                <c:pt idx="22">
                  <c:v>49.364690614366616</c:v>
                </c:pt>
                <c:pt idx="23">
                  <c:v>49.364690614366616</c:v>
                </c:pt>
                <c:pt idx="24">
                  <c:v>49.364690614366616</c:v>
                </c:pt>
                <c:pt idx="25">
                  <c:v>49.364690614366616</c:v>
                </c:pt>
                <c:pt idx="26">
                  <c:v>49.364690614366616</c:v>
                </c:pt>
                <c:pt idx="27">
                  <c:v>49.364690614366616</c:v>
                </c:pt>
                <c:pt idx="28">
                  <c:v>49.364690614366616</c:v>
                </c:pt>
                <c:pt idx="29">
                  <c:v>49.364690614366616</c:v>
                </c:pt>
                <c:pt idx="30">
                  <c:v>49.364690614366616</c:v>
                </c:pt>
                <c:pt idx="31">
                  <c:v>49.364690614366616</c:v>
                </c:pt>
                <c:pt idx="32">
                  <c:v>49.364690614366616</c:v>
                </c:pt>
                <c:pt idx="33">
                  <c:v>49.364690614366616</c:v>
                </c:pt>
                <c:pt idx="34">
                  <c:v>49.364690614366616</c:v>
                </c:pt>
                <c:pt idx="35">
                  <c:v>49.364690614366616</c:v>
                </c:pt>
                <c:pt idx="36">
                  <c:v>49.364690614366616</c:v>
                </c:pt>
                <c:pt idx="37">
                  <c:v>49.364690614366616</c:v>
                </c:pt>
                <c:pt idx="38">
                  <c:v>49.364690614366616</c:v>
                </c:pt>
                <c:pt idx="39">
                  <c:v>49.364690614366616</c:v>
                </c:pt>
                <c:pt idx="40">
                  <c:v>49.364690614366616</c:v>
                </c:pt>
                <c:pt idx="41">
                  <c:v>49.364690614366616</c:v>
                </c:pt>
                <c:pt idx="42">
                  <c:v>49.364690614366616</c:v>
                </c:pt>
                <c:pt idx="43">
                  <c:v>49.364690614366616</c:v>
                </c:pt>
                <c:pt idx="44">
                  <c:v>49.364690614366616</c:v>
                </c:pt>
                <c:pt idx="45">
                  <c:v>49.364690614366616</c:v>
                </c:pt>
                <c:pt idx="46">
                  <c:v>49.364690614366616</c:v>
                </c:pt>
                <c:pt idx="47">
                  <c:v>49.364690614366616</c:v>
                </c:pt>
                <c:pt idx="48">
                  <c:v>49.364690614366616</c:v>
                </c:pt>
                <c:pt idx="49">
                  <c:v>49.364690614366616</c:v>
                </c:pt>
                <c:pt idx="50">
                  <c:v>49.364690614366616</c:v>
                </c:pt>
                <c:pt idx="51">
                  <c:v>49.364690614366616</c:v>
                </c:pt>
                <c:pt idx="52">
                  <c:v>49.364690614366616</c:v>
                </c:pt>
                <c:pt idx="53">
                  <c:v>49.364690614366616</c:v>
                </c:pt>
                <c:pt idx="54">
                  <c:v>49.364690614366616</c:v>
                </c:pt>
                <c:pt idx="55">
                  <c:v>49.364690614366616</c:v>
                </c:pt>
                <c:pt idx="56">
                  <c:v>49.364690614366616</c:v>
                </c:pt>
                <c:pt idx="57">
                  <c:v>49.364690614366616</c:v>
                </c:pt>
                <c:pt idx="58">
                  <c:v>49.364690614366616</c:v>
                </c:pt>
                <c:pt idx="59">
                  <c:v>49.364690614366616</c:v>
                </c:pt>
                <c:pt idx="60">
                  <c:v>49.364690614366616</c:v>
                </c:pt>
                <c:pt idx="61">
                  <c:v>49.364690614366616</c:v>
                </c:pt>
                <c:pt idx="62">
                  <c:v>49.364690614366616</c:v>
                </c:pt>
                <c:pt idx="63">
                  <c:v>49.364690614366616</c:v>
                </c:pt>
                <c:pt idx="64">
                  <c:v>49.364690614366616</c:v>
                </c:pt>
                <c:pt idx="65">
                  <c:v>49.364690614366616</c:v>
                </c:pt>
                <c:pt idx="66">
                  <c:v>49.364690614366616</c:v>
                </c:pt>
                <c:pt idx="67">
                  <c:v>49.364690614366616</c:v>
                </c:pt>
                <c:pt idx="68">
                  <c:v>49.364690614366616</c:v>
                </c:pt>
                <c:pt idx="69">
                  <c:v>49.364690614366616</c:v>
                </c:pt>
                <c:pt idx="70">
                  <c:v>49.364690614366616</c:v>
                </c:pt>
                <c:pt idx="71">
                  <c:v>49.364690614366616</c:v>
                </c:pt>
                <c:pt idx="72">
                  <c:v>49.364690614366616</c:v>
                </c:pt>
                <c:pt idx="73">
                  <c:v>49.364690614366616</c:v>
                </c:pt>
                <c:pt idx="74">
                  <c:v>49.364690614366616</c:v>
                </c:pt>
                <c:pt idx="75">
                  <c:v>49.364690614366616</c:v>
                </c:pt>
                <c:pt idx="76">
                  <c:v>49.364690614366616</c:v>
                </c:pt>
                <c:pt idx="77">
                  <c:v>49.364690614366616</c:v>
                </c:pt>
                <c:pt idx="78">
                  <c:v>49.364690614366616</c:v>
                </c:pt>
                <c:pt idx="79">
                  <c:v>49.364690614366616</c:v>
                </c:pt>
                <c:pt idx="80">
                  <c:v>49.364690614366616</c:v>
                </c:pt>
                <c:pt idx="81">
                  <c:v>49.364690614366616</c:v>
                </c:pt>
                <c:pt idx="82">
                  <c:v>49.364690614366616</c:v>
                </c:pt>
                <c:pt idx="83">
                  <c:v>49.364690614366616</c:v>
                </c:pt>
                <c:pt idx="84">
                  <c:v>49.364690614366616</c:v>
                </c:pt>
                <c:pt idx="85">
                  <c:v>49.364690614366616</c:v>
                </c:pt>
                <c:pt idx="86">
                  <c:v>49.364690614366616</c:v>
                </c:pt>
                <c:pt idx="87">
                  <c:v>49.364690614366616</c:v>
                </c:pt>
                <c:pt idx="88">
                  <c:v>49.364690614366616</c:v>
                </c:pt>
                <c:pt idx="89">
                  <c:v>49.364690614366616</c:v>
                </c:pt>
                <c:pt idx="90">
                  <c:v>49.364690614366616</c:v>
                </c:pt>
                <c:pt idx="91">
                  <c:v>49.364690614366616</c:v>
                </c:pt>
                <c:pt idx="92">
                  <c:v>49.364690614366616</c:v>
                </c:pt>
                <c:pt idx="93">
                  <c:v>49.364690614366616</c:v>
                </c:pt>
                <c:pt idx="94">
                  <c:v>49.364690614366616</c:v>
                </c:pt>
                <c:pt idx="95">
                  <c:v>49.364690614366616</c:v>
                </c:pt>
                <c:pt idx="96">
                  <c:v>49.364690614366616</c:v>
                </c:pt>
                <c:pt idx="97">
                  <c:v>49.364690614366616</c:v>
                </c:pt>
                <c:pt idx="98">
                  <c:v>49.364690614366616</c:v>
                </c:pt>
                <c:pt idx="99">
                  <c:v>49.364690614366616</c:v>
                </c:pt>
                <c:pt idx="100">
                  <c:v>49.364690614366616</c:v>
                </c:pt>
              </c:numCache>
            </c:numRef>
          </c:val>
          <c:smooth val="0"/>
          <c:extLst>
            <c:ext xmlns:c16="http://schemas.microsoft.com/office/drawing/2014/chart" uri="{C3380CC4-5D6E-409C-BE32-E72D297353CC}">
              <c16:uniqueId val="{00000005-5C73-48B2-9B42-37A33BC90081}"/>
            </c:ext>
          </c:extLst>
        </c:ser>
        <c:ser>
          <c:idx val="1"/>
          <c:order val="1"/>
          <c:tx>
            <c:strRef>
              <c:f>'PivotJT (2)'!$C$6:$C$8</c:f>
              <c:strCache>
                <c:ptCount val="1"/>
                <c:pt idx="0">
                  <c:v>Biden - Average Polling Level</c:v>
                </c:pt>
              </c:strCache>
            </c:strRef>
          </c:tx>
          <c:spPr>
            <a:ln w="28575" cap="rnd">
              <a:solidFill>
                <a:schemeClr val="accent1"/>
              </a:solidFill>
              <a:prstDash val="lgDash"/>
              <a:round/>
            </a:ln>
            <a:effectLst/>
          </c:spPr>
          <c:marker>
            <c:symbol val="circle"/>
            <c:size val="5"/>
            <c:spPr>
              <a:solidFill>
                <a:schemeClr val="accent1"/>
              </a:solidFill>
              <a:ln w="9525">
                <a:solidFill>
                  <a:schemeClr val="tx2"/>
                </a:solidFill>
              </a:ln>
              <a:effectLst/>
            </c:spPr>
          </c:marker>
          <c:cat>
            <c:strRef>
              <c:f>'PivotJT (2)'!$A$9:$A$110</c:f>
              <c:strCache>
                <c:ptCount val="101"/>
                <c:pt idx="0">
                  <c:v>2/13/2019</c:v>
                </c:pt>
                <c:pt idx="1">
                  <c:v>5/2/2019</c:v>
                </c:pt>
                <c:pt idx="2">
                  <c:v>7/31/2019</c:v>
                </c:pt>
                <c:pt idx="3">
                  <c:v>8/14/2019</c:v>
                </c:pt>
                <c:pt idx="4">
                  <c:v>9/12/2019</c:v>
                </c:pt>
                <c:pt idx="5">
                  <c:v>10/23/2019</c:v>
                </c:pt>
                <c:pt idx="6">
                  <c:v>10/28/2019</c:v>
                </c:pt>
                <c:pt idx="7">
                  <c:v>12/4/2019</c:v>
                </c:pt>
                <c:pt idx="8">
                  <c:v>1/4/2020</c:v>
                </c:pt>
                <c:pt idx="9">
                  <c:v>1/24/2020</c:v>
                </c:pt>
                <c:pt idx="10">
                  <c:v>2/15/2020</c:v>
                </c:pt>
                <c:pt idx="11">
                  <c:v>3/3/2020</c:v>
                </c:pt>
                <c:pt idx="12">
                  <c:v>3/4/2020</c:v>
                </c:pt>
                <c:pt idx="13">
                  <c:v>3/11/2020</c:v>
                </c:pt>
                <c:pt idx="14">
                  <c:v>3/14/2020</c:v>
                </c:pt>
                <c:pt idx="15">
                  <c:v>3/15/2020</c:v>
                </c:pt>
                <c:pt idx="16">
                  <c:v>4/8/2020</c:v>
                </c:pt>
                <c:pt idx="17">
                  <c:v>4/16/2020</c:v>
                </c:pt>
                <c:pt idx="18">
                  <c:v>5/11/2020</c:v>
                </c:pt>
                <c:pt idx="19">
                  <c:v>5/14/2020</c:v>
                </c:pt>
                <c:pt idx="20">
                  <c:v>5/22/2020</c:v>
                </c:pt>
                <c:pt idx="21">
                  <c:v>5/26/2020</c:v>
                </c:pt>
                <c:pt idx="22">
                  <c:v>5/31/2020</c:v>
                </c:pt>
                <c:pt idx="23">
                  <c:v>6/2/2020</c:v>
                </c:pt>
                <c:pt idx="24">
                  <c:v>6/14/2020</c:v>
                </c:pt>
                <c:pt idx="25">
                  <c:v>6/15/2020</c:v>
                </c:pt>
                <c:pt idx="26">
                  <c:v>6/16/2020</c:v>
                </c:pt>
                <c:pt idx="27">
                  <c:v>6/17/2020</c:v>
                </c:pt>
                <c:pt idx="28">
                  <c:v>6/27/2020</c:v>
                </c:pt>
                <c:pt idx="29">
                  <c:v>6/28/2020</c:v>
                </c:pt>
                <c:pt idx="30">
                  <c:v>6/29/2020</c:v>
                </c:pt>
                <c:pt idx="31">
                  <c:v>6/30/2020</c:v>
                </c:pt>
                <c:pt idx="32">
                  <c:v>7/7/2020</c:v>
                </c:pt>
                <c:pt idx="33">
                  <c:v>7/10/2020</c:v>
                </c:pt>
                <c:pt idx="34">
                  <c:v>7/12/2020</c:v>
                </c:pt>
                <c:pt idx="35">
                  <c:v>7/16/2020</c:v>
                </c:pt>
                <c:pt idx="36">
                  <c:v>7/18/2020</c:v>
                </c:pt>
                <c:pt idx="37">
                  <c:v>7/22/2020</c:v>
                </c:pt>
                <c:pt idx="38">
                  <c:v>7/23/2020</c:v>
                </c:pt>
                <c:pt idx="39">
                  <c:v>7/24/2020</c:v>
                </c:pt>
                <c:pt idx="40">
                  <c:v>7/26/2020</c:v>
                </c:pt>
                <c:pt idx="41">
                  <c:v>7/31/2020</c:v>
                </c:pt>
                <c:pt idx="42">
                  <c:v>8/2/2020</c:v>
                </c:pt>
                <c:pt idx="43">
                  <c:v>8/4/2020</c:v>
                </c:pt>
                <c:pt idx="44">
                  <c:v>8/8/2020</c:v>
                </c:pt>
                <c:pt idx="45">
                  <c:v>8/9/2020</c:v>
                </c:pt>
                <c:pt idx="46">
                  <c:v>8/10/2020</c:v>
                </c:pt>
                <c:pt idx="47">
                  <c:v>8/16/2020</c:v>
                </c:pt>
                <c:pt idx="48">
                  <c:v>8/18/2020</c:v>
                </c:pt>
                <c:pt idx="49">
                  <c:v>8/23/2020</c:v>
                </c:pt>
                <c:pt idx="50">
                  <c:v>8/30/2020</c:v>
                </c:pt>
                <c:pt idx="51">
                  <c:v>8/31/2020</c:v>
                </c:pt>
                <c:pt idx="52">
                  <c:v>9/1/2020</c:v>
                </c:pt>
                <c:pt idx="53">
                  <c:v>9/4/2020</c:v>
                </c:pt>
                <c:pt idx="54">
                  <c:v>9/6/2020</c:v>
                </c:pt>
                <c:pt idx="55">
                  <c:v>9/7/2020</c:v>
                </c:pt>
                <c:pt idx="56">
                  <c:v>9/8/2020</c:v>
                </c:pt>
                <c:pt idx="57">
                  <c:v>9/10/2020</c:v>
                </c:pt>
                <c:pt idx="58">
                  <c:v>9/11/2020</c:v>
                </c:pt>
                <c:pt idx="59">
                  <c:v>9/13/2020</c:v>
                </c:pt>
                <c:pt idx="60">
                  <c:v>9/15/2020</c:v>
                </c:pt>
                <c:pt idx="61">
                  <c:v>9/16/2020</c:v>
                </c:pt>
                <c:pt idx="62">
                  <c:v>9/17/2020</c:v>
                </c:pt>
                <c:pt idx="63">
                  <c:v>9/19/2020</c:v>
                </c:pt>
                <c:pt idx="64">
                  <c:v>9/20/2020</c:v>
                </c:pt>
                <c:pt idx="65">
                  <c:v>9/22/2020</c:v>
                </c:pt>
                <c:pt idx="66">
                  <c:v>9/26/2020</c:v>
                </c:pt>
                <c:pt idx="67">
                  <c:v>9/28/2020</c:v>
                </c:pt>
                <c:pt idx="68">
                  <c:v>9/29/2020</c:v>
                </c:pt>
                <c:pt idx="69">
                  <c:v>9/30/2020</c:v>
                </c:pt>
                <c:pt idx="70">
                  <c:v>10/2/2020</c:v>
                </c:pt>
                <c:pt idx="71">
                  <c:v>10/3/2020</c:v>
                </c:pt>
                <c:pt idx="72">
                  <c:v>10/4/2020</c:v>
                </c:pt>
                <c:pt idx="73">
                  <c:v>10/5/2020</c:v>
                </c:pt>
                <c:pt idx="74">
                  <c:v>10/6/2020</c:v>
                </c:pt>
                <c:pt idx="75">
                  <c:v>10/7/2020</c:v>
                </c:pt>
                <c:pt idx="76">
                  <c:v>10/8/2020</c:v>
                </c:pt>
                <c:pt idx="77">
                  <c:v>10/10/2020</c:v>
                </c:pt>
                <c:pt idx="78">
                  <c:v>10/11/2020</c:v>
                </c:pt>
                <c:pt idx="79">
                  <c:v>10/12/2020</c:v>
                </c:pt>
                <c:pt idx="80">
                  <c:v>10/13/2020</c:v>
                </c:pt>
                <c:pt idx="81">
                  <c:v>10/14/2020</c:v>
                </c:pt>
                <c:pt idx="82">
                  <c:v>10/15/2020</c:v>
                </c:pt>
                <c:pt idx="83">
                  <c:v>10/16/2020</c:v>
                </c:pt>
                <c:pt idx="84">
                  <c:v>10/17/2020</c:v>
                </c:pt>
                <c:pt idx="85">
                  <c:v>10/18/2020</c:v>
                </c:pt>
                <c:pt idx="86">
                  <c:v>10/19/2020</c:v>
                </c:pt>
                <c:pt idx="87">
                  <c:v>10/20/2020</c:v>
                </c:pt>
                <c:pt idx="88">
                  <c:v>10/21/2020</c:v>
                </c:pt>
                <c:pt idx="89">
                  <c:v>10/22/2020</c:v>
                </c:pt>
                <c:pt idx="90">
                  <c:v>10/23/2020</c:v>
                </c:pt>
                <c:pt idx="91">
                  <c:v>10/24/2020</c:v>
                </c:pt>
                <c:pt idx="92">
                  <c:v>10/25/2020</c:v>
                </c:pt>
                <c:pt idx="93">
                  <c:v>10/26/2020</c:v>
                </c:pt>
                <c:pt idx="94">
                  <c:v>10/27/2020</c:v>
                </c:pt>
                <c:pt idx="95">
                  <c:v>10/28/2020</c:v>
                </c:pt>
                <c:pt idx="96">
                  <c:v>10/29/2020</c:v>
                </c:pt>
                <c:pt idx="97">
                  <c:v>10/30/2020</c:v>
                </c:pt>
                <c:pt idx="98">
                  <c:v>10/31/2020</c:v>
                </c:pt>
                <c:pt idx="99">
                  <c:v>11/1/2020</c:v>
                </c:pt>
                <c:pt idx="100">
                  <c:v>11/2/2020</c:v>
                </c:pt>
              </c:strCache>
            </c:strRef>
          </c:cat>
          <c:val>
            <c:numRef>
              <c:f>'PivotJT (2)'!$C$9:$C$110</c:f>
              <c:numCache>
                <c:formatCode>0.000</c:formatCode>
                <c:ptCount val="101"/>
                <c:pt idx="0">
                  <c:v>46</c:v>
                </c:pt>
                <c:pt idx="1">
                  <c:v>49</c:v>
                </c:pt>
                <c:pt idx="2">
                  <c:v>50</c:v>
                </c:pt>
                <c:pt idx="3">
                  <c:v>45</c:v>
                </c:pt>
                <c:pt idx="4">
                  <c:v>42</c:v>
                </c:pt>
                <c:pt idx="5">
                  <c:v>49.019999999999996</c:v>
                </c:pt>
                <c:pt idx="6">
                  <c:v>50</c:v>
                </c:pt>
                <c:pt idx="7">
                  <c:v>44</c:v>
                </c:pt>
                <c:pt idx="8">
                  <c:v>46</c:v>
                </c:pt>
                <c:pt idx="9">
                  <c:v>45</c:v>
                </c:pt>
                <c:pt idx="10">
                  <c:v>42</c:v>
                </c:pt>
                <c:pt idx="11">
                  <c:v>48</c:v>
                </c:pt>
                <c:pt idx="12">
                  <c:v>49</c:v>
                </c:pt>
                <c:pt idx="13">
                  <c:v>50</c:v>
                </c:pt>
                <c:pt idx="14">
                  <c:v>46</c:v>
                </c:pt>
                <c:pt idx="15">
                  <c:v>47</c:v>
                </c:pt>
                <c:pt idx="16">
                  <c:v>52</c:v>
                </c:pt>
                <c:pt idx="17">
                  <c:v>47</c:v>
                </c:pt>
                <c:pt idx="18">
                  <c:v>50.46</c:v>
                </c:pt>
                <c:pt idx="19">
                  <c:v>45</c:v>
                </c:pt>
                <c:pt idx="20">
                  <c:v>47</c:v>
                </c:pt>
                <c:pt idx="21">
                  <c:v>45</c:v>
                </c:pt>
                <c:pt idx="22">
                  <c:v>44</c:v>
                </c:pt>
                <c:pt idx="23">
                  <c:v>46</c:v>
                </c:pt>
                <c:pt idx="24">
                  <c:v>45</c:v>
                </c:pt>
                <c:pt idx="25">
                  <c:v>49</c:v>
                </c:pt>
                <c:pt idx="26">
                  <c:v>48</c:v>
                </c:pt>
                <c:pt idx="27">
                  <c:v>43</c:v>
                </c:pt>
                <c:pt idx="28">
                  <c:v>45</c:v>
                </c:pt>
                <c:pt idx="29">
                  <c:v>51</c:v>
                </c:pt>
                <c:pt idx="30">
                  <c:v>47.1</c:v>
                </c:pt>
                <c:pt idx="31">
                  <c:v>46.87</c:v>
                </c:pt>
                <c:pt idx="32">
                  <c:v>49</c:v>
                </c:pt>
                <c:pt idx="33">
                  <c:v>46</c:v>
                </c:pt>
                <c:pt idx="34">
                  <c:v>51</c:v>
                </c:pt>
                <c:pt idx="35">
                  <c:v>49.43</c:v>
                </c:pt>
                <c:pt idx="36">
                  <c:v>49</c:v>
                </c:pt>
                <c:pt idx="37">
                  <c:v>50</c:v>
                </c:pt>
                <c:pt idx="38">
                  <c:v>46</c:v>
                </c:pt>
                <c:pt idx="39">
                  <c:v>49</c:v>
                </c:pt>
                <c:pt idx="40">
                  <c:v>48</c:v>
                </c:pt>
                <c:pt idx="41">
                  <c:v>48.045000000000002</c:v>
                </c:pt>
                <c:pt idx="42">
                  <c:v>46</c:v>
                </c:pt>
                <c:pt idx="43">
                  <c:v>48.5</c:v>
                </c:pt>
                <c:pt idx="44">
                  <c:v>44.8</c:v>
                </c:pt>
                <c:pt idx="45">
                  <c:v>45</c:v>
                </c:pt>
                <c:pt idx="46">
                  <c:v>53.3</c:v>
                </c:pt>
                <c:pt idx="47">
                  <c:v>45</c:v>
                </c:pt>
                <c:pt idx="48">
                  <c:v>47</c:v>
                </c:pt>
                <c:pt idx="49">
                  <c:v>49</c:v>
                </c:pt>
                <c:pt idx="50">
                  <c:v>52</c:v>
                </c:pt>
                <c:pt idx="51">
                  <c:v>47.4375</c:v>
                </c:pt>
                <c:pt idx="52">
                  <c:v>49</c:v>
                </c:pt>
                <c:pt idx="53">
                  <c:v>48</c:v>
                </c:pt>
                <c:pt idx="54">
                  <c:v>49</c:v>
                </c:pt>
                <c:pt idx="55">
                  <c:v>49</c:v>
                </c:pt>
                <c:pt idx="56">
                  <c:v>48</c:v>
                </c:pt>
                <c:pt idx="57">
                  <c:v>52</c:v>
                </c:pt>
                <c:pt idx="58">
                  <c:v>48.5</c:v>
                </c:pt>
                <c:pt idx="59">
                  <c:v>47</c:v>
                </c:pt>
                <c:pt idx="60">
                  <c:v>48</c:v>
                </c:pt>
                <c:pt idx="61">
                  <c:v>47</c:v>
                </c:pt>
                <c:pt idx="62">
                  <c:v>49.3</c:v>
                </c:pt>
                <c:pt idx="63">
                  <c:v>53</c:v>
                </c:pt>
                <c:pt idx="64">
                  <c:v>48.666666666666664</c:v>
                </c:pt>
                <c:pt idx="65">
                  <c:v>45</c:v>
                </c:pt>
                <c:pt idx="66">
                  <c:v>47</c:v>
                </c:pt>
                <c:pt idx="67">
                  <c:v>48.666666666666664</c:v>
                </c:pt>
                <c:pt idx="68">
                  <c:v>49</c:v>
                </c:pt>
                <c:pt idx="69">
                  <c:v>50.913333333333334</c:v>
                </c:pt>
                <c:pt idx="70">
                  <c:v>45</c:v>
                </c:pt>
                <c:pt idx="71">
                  <c:v>49.5</c:v>
                </c:pt>
                <c:pt idx="72">
                  <c:v>51</c:v>
                </c:pt>
                <c:pt idx="73">
                  <c:v>47.1</c:v>
                </c:pt>
                <c:pt idx="74">
                  <c:v>48</c:v>
                </c:pt>
                <c:pt idx="75">
                  <c:v>48.5</c:v>
                </c:pt>
                <c:pt idx="76">
                  <c:v>47.6</c:v>
                </c:pt>
                <c:pt idx="77">
                  <c:v>48</c:v>
                </c:pt>
                <c:pt idx="78">
                  <c:v>49</c:v>
                </c:pt>
                <c:pt idx="79">
                  <c:v>51.5</c:v>
                </c:pt>
                <c:pt idx="80">
                  <c:v>50.166666666666664</c:v>
                </c:pt>
                <c:pt idx="81">
                  <c:v>50.5</c:v>
                </c:pt>
                <c:pt idx="82">
                  <c:v>52.5</c:v>
                </c:pt>
                <c:pt idx="83">
                  <c:v>52.333333333333336</c:v>
                </c:pt>
                <c:pt idx="84">
                  <c:v>53.5</c:v>
                </c:pt>
                <c:pt idx="85">
                  <c:v>51.366666666666667</c:v>
                </c:pt>
                <c:pt idx="86">
                  <c:v>50.6</c:v>
                </c:pt>
                <c:pt idx="87">
                  <c:v>51.333333333333336</c:v>
                </c:pt>
                <c:pt idx="88">
                  <c:v>51.5</c:v>
                </c:pt>
                <c:pt idx="89">
                  <c:v>51.06666666666667</c:v>
                </c:pt>
                <c:pt idx="90">
                  <c:v>53.5</c:v>
                </c:pt>
                <c:pt idx="91">
                  <c:v>52.25</c:v>
                </c:pt>
                <c:pt idx="92">
                  <c:v>51</c:v>
                </c:pt>
                <c:pt idx="93">
                  <c:v>52.4</c:v>
                </c:pt>
                <c:pt idx="94">
                  <c:v>50.25</c:v>
                </c:pt>
                <c:pt idx="95">
                  <c:v>49.85</c:v>
                </c:pt>
                <c:pt idx="96">
                  <c:v>50</c:v>
                </c:pt>
                <c:pt idx="97">
                  <c:v>49.816666666666663</c:v>
                </c:pt>
                <c:pt idx="98">
                  <c:v>49.9</c:v>
                </c:pt>
                <c:pt idx="99">
                  <c:v>50.228571428571428</c:v>
                </c:pt>
                <c:pt idx="100">
                  <c:v>50</c:v>
                </c:pt>
              </c:numCache>
            </c:numRef>
          </c:val>
          <c:smooth val="0"/>
          <c:extLst>
            <c:ext xmlns:c16="http://schemas.microsoft.com/office/drawing/2014/chart" uri="{C3380CC4-5D6E-409C-BE32-E72D297353CC}">
              <c16:uniqueId val="{00000006-5C73-48B2-9B42-37A33BC90081}"/>
            </c:ext>
          </c:extLst>
        </c:ser>
        <c:ser>
          <c:idx val="2"/>
          <c:order val="2"/>
          <c:tx>
            <c:strRef>
              <c:f>'PivotJT (2)'!$D$6:$D$8</c:f>
              <c:strCache>
                <c:ptCount val="1"/>
                <c:pt idx="0">
                  <c:v>Trump - Presidential Vote Total</c:v>
                </c:pt>
              </c:strCache>
            </c:strRef>
          </c:tx>
          <c:spPr>
            <a:ln w="28575" cap="rnd">
              <a:solidFill>
                <a:srgbClr val="FF0000"/>
              </a:solidFill>
              <a:round/>
            </a:ln>
            <a:effectLst/>
          </c:spPr>
          <c:marker>
            <c:symbol val="circle"/>
            <c:size val="5"/>
            <c:spPr>
              <a:noFill/>
              <a:ln w="9525">
                <a:noFill/>
              </a:ln>
              <a:effectLst/>
            </c:spPr>
          </c:marker>
          <c:dPt>
            <c:idx val="28"/>
            <c:marker>
              <c:symbol val="circle"/>
              <c:size val="5"/>
              <c:spPr>
                <a:noFill/>
                <a:ln w="9525">
                  <a:noFill/>
                </a:ln>
                <a:effectLst/>
              </c:spPr>
            </c:marker>
            <c:bubble3D val="0"/>
            <c:extLst>
              <c:ext xmlns:c16="http://schemas.microsoft.com/office/drawing/2014/chart" uri="{C3380CC4-5D6E-409C-BE32-E72D297353CC}">
                <c16:uniqueId val="{00000007-5C73-48B2-9B42-37A33BC90081}"/>
              </c:ext>
            </c:extLst>
          </c:dPt>
          <c:dPt>
            <c:idx val="31"/>
            <c:marker>
              <c:symbol val="circle"/>
              <c:size val="5"/>
              <c:spPr>
                <a:noFill/>
                <a:ln w="9525">
                  <a:noFill/>
                </a:ln>
                <a:effectLst/>
              </c:spPr>
            </c:marker>
            <c:bubble3D val="0"/>
            <c:extLst>
              <c:ext xmlns:c16="http://schemas.microsoft.com/office/drawing/2014/chart" uri="{C3380CC4-5D6E-409C-BE32-E72D297353CC}">
                <c16:uniqueId val="{00000008-5C73-48B2-9B42-37A33BC90081}"/>
              </c:ext>
            </c:extLst>
          </c:dPt>
          <c:dPt>
            <c:idx val="96"/>
            <c:marker>
              <c:symbol val="circle"/>
              <c:size val="5"/>
              <c:spPr>
                <a:noFill/>
                <a:ln w="9525">
                  <a:noFill/>
                </a:ln>
                <a:effectLst/>
              </c:spPr>
            </c:marker>
            <c:bubble3D val="0"/>
            <c:extLst>
              <c:ext xmlns:c16="http://schemas.microsoft.com/office/drawing/2014/chart" uri="{C3380CC4-5D6E-409C-BE32-E72D297353CC}">
                <c16:uniqueId val="{00000009-5C73-48B2-9B42-37A33BC90081}"/>
              </c:ext>
            </c:extLst>
          </c:dPt>
          <c:dPt>
            <c:idx val="99"/>
            <c:marker>
              <c:symbol val="circle"/>
              <c:size val="5"/>
              <c:spPr>
                <a:noFill/>
                <a:ln w="9525">
                  <a:noFill/>
                </a:ln>
                <a:effectLst/>
              </c:spPr>
            </c:marker>
            <c:bubble3D val="0"/>
            <c:spPr>
              <a:ln w="28575" cap="rnd">
                <a:solidFill>
                  <a:srgbClr val="FF0000"/>
                </a:solidFill>
                <a:round/>
              </a:ln>
              <a:effectLst/>
            </c:spPr>
            <c:extLst>
              <c:ext xmlns:c16="http://schemas.microsoft.com/office/drawing/2014/chart" uri="{C3380CC4-5D6E-409C-BE32-E72D297353CC}">
                <c16:uniqueId val="{0000000B-5C73-48B2-9B42-37A33BC90081}"/>
              </c:ext>
            </c:extLst>
          </c:dPt>
          <c:dLbls>
            <c:dLbl>
              <c:idx val="99"/>
              <c:layout>
                <c:manualLayout>
                  <c:x val="0"/>
                  <c:y val="2.391819420951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C73-48B2-9B42-37A33BC900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'PivotJT (2)'!$A$9:$A$110</c:f>
              <c:strCache>
                <c:ptCount val="101"/>
                <c:pt idx="0">
                  <c:v>2/13/2019</c:v>
                </c:pt>
                <c:pt idx="1">
                  <c:v>5/2/2019</c:v>
                </c:pt>
                <c:pt idx="2">
                  <c:v>7/31/2019</c:v>
                </c:pt>
                <c:pt idx="3">
                  <c:v>8/14/2019</c:v>
                </c:pt>
                <c:pt idx="4">
                  <c:v>9/12/2019</c:v>
                </c:pt>
                <c:pt idx="5">
                  <c:v>10/23/2019</c:v>
                </c:pt>
                <c:pt idx="6">
                  <c:v>10/28/2019</c:v>
                </c:pt>
                <c:pt idx="7">
                  <c:v>12/4/2019</c:v>
                </c:pt>
                <c:pt idx="8">
                  <c:v>1/4/2020</c:v>
                </c:pt>
                <c:pt idx="9">
                  <c:v>1/24/2020</c:v>
                </c:pt>
                <c:pt idx="10">
                  <c:v>2/15/2020</c:v>
                </c:pt>
                <c:pt idx="11">
                  <c:v>3/3/2020</c:v>
                </c:pt>
                <c:pt idx="12">
                  <c:v>3/4/2020</c:v>
                </c:pt>
                <c:pt idx="13">
                  <c:v>3/11/2020</c:v>
                </c:pt>
                <c:pt idx="14">
                  <c:v>3/14/2020</c:v>
                </c:pt>
                <c:pt idx="15">
                  <c:v>3/15/2020</c:v>
                </c:pt>
                <c:pt idx="16">
                  <c:v>4/8/2020</c:v>
                </c:pt>
                <c:pt idx="17">
                  <c:v>4/16/2020</c:v>
                </c:pt>
                <c:pt idx="18">
                  <c:v>5/11/2020</c:v>
                </c:pt>
                <c:pt idx="19">
                  <c:v>5/14/2020</c:v>
                </c:pt>
                <c:pt idx="20">
                  <c:v>5/22/2020</c:v>
                </c:pt>
                <c:pt idx="21">
                  <c:v>5/26/2020</c:v>
                </c:pt>
                <c:pt idx="22">
                  <c:v>5/31/2020</c:v>
                </c:pt>
                <c:pt idx="23">
                  <c:v>6/2/2020</c:v>
                </c:pt>
                <c:pt idx="24">
                  <c:v>6/14/2020</c:v>
                </c:pt>
                <c:pt idx="25">
                  <c:v>6/15/2020</c:v>
                </c:pt>
                <c:pt idx="26">
                  <c:v>6/16/2020</c:v>
                </c:pt>
                <c:pt idx="27">
                  <c:v>6/17/2020</c:v>
                </c:pt>
                <c:pt idx="28">
                  <c:v>6/27/2020</c:v>
                </c:pt>
                <c:pt idx="29">
                  <c:v>6/28/2020</c:v>
                </c:pt>
                <c:pt idx="30">
                  <c:v>6/29/2020</c:v>
                </c:pt>
                <c:pt idx="31">
                  <c:v>6/30/2020</c:v>
                </c:pt>
                <c:pt idx="32">
                  <c:v>7/7/2020</c:v>
                </c:pt>
                <c:pt idx="33">
                  <c:v>7/10/2020</c:v>
                </c:pt>
                <c:pt idx="34">
                  <c:v>7/12/2020</c:v>
                </c:pt>
                <c:pt idx="35">
                  <c:v>7/16/2020</c:v>
                </c:pt>
                <c:pt idx="36">
                  <c:v>7/18/2020</c:v>
                </c:pt>
                <c:pt idx="37">
                  <c:v>7/22/2020</c:v>
                </c:pt>
                <c:pt idx="38">
                  <c:v>7/23/2020</c:v>
                </c:pt>
                <c:pt idx="39">
                  <c:v>7/24/2020</c:v>
                </c:pt>
                <c:pt idx="40">
                  <c:v>7/26/2020</c:v>
                </c:pt>
                <c:pt idx="41">
                  <c:v>7/31/2020</c:v>
                </c:pt>
                <c:pt idx="42">
                  <c:v>8/2/2020</c:v>
                </c:pt>
                <c:pt idx="43">
                  <c:v>8/4/2020</c:v>
                </c:pt>
                <c:pt idx="44">
                  <c:v>8/8/2020</c:v>
                </c:pt>
                <c:pt idx="45">
                  <c:v>8/9/2020</c:v>
                </c:pt>
                <c:pt idx="46">
                  <c:v>8/10/2020</c:v>
                </c:pt>
                <c:pt idx="47">
                  <c:v>8/16/2020</c:v>
                </c:pt>
                <c:pt idx="48">
                  <c:v>8/18/2020</c:v>
                </c:pt>
                <c:pt idx="49">
                  <c:v>8/23/2020</c:v>
                </c:pt>
                <c:pt idx="50">
                  <c:v>8/30/2020</c:v>
                </c:pt>
                <c:pt idx="51">
                  <c:v>8/31/2020</c:v>
                </c:pt>
                <c:pt idx="52">
                  <c:v>9/1/2020</c:v>
                </c:pt>
                <c:pt idx="53">
                  <c:v>9/4/2020</c:v>
                </c:pt>
                <c:pt idx="54">
                  <c:v>9/6/2020</c:v>
                </c:pt>
                <c:pt idx="55">
                  <c:v>9/7/2020</c:v>
                </c:pt>
                <c:pt idx="56">
                  <c:v>9/8/2020</c:v>
                </c:pt>
                <c:pt idx="57">
                  <c:v>9/10/2020</c:v>
                </c:pt>
                <c:pt idx="58">
                  <c:v>9/11/2020</c:v>
                </c:pt>
                <c:pt idx="59">
                  <c:v>9/13/2020</c:v>
                </c:pt>
                <c:pt idx="60">
                  <c:v>9/15/2020</c:v>
                </c:pt>
                <c:pt idx="61">
                  <c:v>9/16/2020</c:v>
                </c:pt>
                <c:pt idx="62">
                  <c:v>9/17/2020</c:v>
                </c:pt>
                <c:pt idx="63">
                  <c:v>9/19/2020</c:v>
                </c:pt>
                <c:pt idx="64">
                  <c:v>9/20/2020</c:v>
                </c:pt>
                <c:pt idx="65">
                  <c:v>9/22/2020</c:v>
                </c:pt>
                <c:pt idx="66">
                  <c:v>9/26/2020</c:v>
                </c:pt>
                <c:pt idx="67">
                  <c:v>9/28/2020</c:v>
                </c:pt>
                <c:pt idx="68">
                  <c:v>9/29/2020</c:v>
                </c:pt>
                <c:pt idx="69">
                  <c:v>9/30/2020</c:v>
                </c:pt>
                <c:pt idx="70">
                  <c:v>10/2/2020</c:v>
                </c:pt>
                <c:pt idx="71">
                  <c:v>10/3/2020</c:v>
                </c:pt>
                <c:pt idx="72">
                  <c:v>10/4/2020</c:v>
                </c:pt>
                <c:pt idx="73">
                  <c:v>10/5/2020</c:v>
                </c:pt>
                <c:pt idx="74">
                  <c:v>10/6/2020</c:v>
                </c:pt>
                <c:pt idx="75">
                  <c:v>10/7/2020</c:v>
                </c:pt>
                <c:pt idx="76">
                  <c:v>10/8/2020</c:v>
                </c:pt>
                <c:pt idx="77">
                  <c:v>10/10/2020</c:v>
                </c:pt>
                <c:pt idx="78">
                  <c:v>10/11/2020</c:v>
                </c:pt>
                <c:pt idx="79">
                  <c:v>10/12/2020</c:v>
                </c:pt>
                <c:pt idx="80">
                  <c:v>10/13/2020</c:v>
                </c:pt>
                <c:pt idx="81">
                  <c:v>10/14/2020</c:v>
                </c:pt>
                <c:pt idx="82">
                  <c:v>10/15/2020</c:v>
                </c:pt>
                <c:pt idx="83">
                  <c:v>10/16/2020</c:v>
                </c:pt>
                <c:pt idx="84">
                  <c:v>10/17/2020</c:v>
                </c:pt>
                <c:pt idx="85">
                  <c:v>10/18/2020</c:v>
                </c:pt>
                <c:pt idx="86">
                  <c:v>10/19/2020</c:v>
                </c:pt>
                <c:pt idx="87">
                  <c:v>10/20/2020</c:v>
                </c:pt>
                <c:pt idx="88">
                  <c:v>10/21/2020</c:v>
                </c:pt>
                <c:pt idx="89">
                  <c:v>10/22/2020</c:v>
                </c:pt>
                <c:pt idx="90">
                  <c:v>10/23/2020</c:v>
                </c:pt>
                <c:pt idx="91">
                  <c:v>10/24/2020</c:v>
                </c:pt>
                <c:pt idx="92">
                  <c:v>10/25/2020</c:v>
                </c:pt>
                <c:pt idx="93">
                  <c:v>10/26/2020</c:v>
                </c:pt>
                <c:pt idx="94">
                  <c:v>10/27/2020</c:v>
                </c:pt>
                <c:pt idx="95">
                  <c:v>10/28/2020</c:v>
                </c:pt>
                <c:pt idx="96">
                  <c:v>10/29/2020</c:v>
                </c:pt>
                <c:pt idx="97">
                  <c:v>10/30/2020</c:v>
                </c:pt>
                <c:pt idx="98">
                  <c:v>10/31/2020</c:v>
                </c:pt>
                <c:pt idx="99">
                  <c:v>11/1/2020</c:v>
                </c:pt>
                <c:pt idx="100">
                  <c:v>11/2/2020</c:v>
                </c:pt>
              </c:strCache>
            </c:strRef>
          </c:cat>
          <c:val>
            <c:numRef>
              <c:f>'PivotJT (2)'!$D$9:$D$110</c:f>
              <c:numCache>
                <c:formatCode>0.000</c:formatCode>
                <c:ptCount val="101"/>
                <c:pt idx="0">
                  <c:v>49.055981030464743</c:v>
                </c:pt>
                <c:pt idx="1">
                  <c:v>49.055981030464743</c:v>
                </c:pt>
                <c:pt idx="2">
                  <c:v>49.055981030464743</c:v>
                </c:pt>
                <c:pt idx="3">
                  <c:v>49.055981030464743</c:v>
                </c:pt>
                <c:pt idx="4">
                  <c:v>49.055981030464743</c:v>
                </c:pt>
                <c:pt idx="5">
                  <c:v>49.055981030464743</c:v>
                </c:pt>
                <c:pt idx="6">
                  <c:v>49.055981030464743</c:v>
                </c:pt>
                <c:pt idx="7">
                  <c:v>49.055981030464743</c:v>
                </c:pt>
                <c:pt idx="8">
                  <c:v>49.055981030464743</c:v>
                </c:pt>
                <c:pt idx="9">
                  <c:v>49.055981030464743</c:v>
                </c:pt>
                <c:pt idx="10">
                  <c:v>49.055981030464743</c:v>
                </c:pt>
                <c:pt idx="11">
                  <c:v>49.055981030464743</c:v>
                </c:pt>
                <c:pt idx="12">
                  <c:v>49.055981030464743</c:v>
                </c:pt>
                <c:pt idx="13">
                  <c:v>49.055981030464743</c:v>
                </c:pt>
                <c:pt idx="14">
                  <c:v>49.055981030464743</c:v>
                </c:pt>
                <c:pt idx="15">
                  <c:v>49.055981030464743</c:v>
                </c:pt>
                <c:pt idx="16">
                  <c:v>49.055981030464743</c:v>
                </c:pt>
                <c:pt idx="17">
                  <c:v>49.055981030464743</c:v>
                </c:pt>
                <c:pt idx="18">
                  <c:v>49.055981030464743</c:v>
                </c:pt>
                <c:pt idx="19">
                  <c:v>49.055981030464743</c:v>
                </c:pt>
                <c:pt idx="20">
                  <c:v>49.055981030464743</c:v>
                </c:pt>
                <c:pt idx="21">
                  <c:v>49.055981030464743</c:v>
                </c:pt>
                <c:pt idx="22">
                  <c:v>49.055981030464743</c:v>
                </c:pt>
                <c:pt idx="23">
                  <c:v>49.055981030464743</c:v>
                </c:pt>
                <c:pt idx="24">
                  <c:v>49.055981030464743</c:v>
                </c:pt>
                <c:pt idx="25">
                  <c:v>49.055981030464743</c:v>
                </c:pt>
                <c:pt idx="26">
                  <c:v>49.055981030464743</c:v>
                </c:pt>
                <c:pt idx="27">
                  <c:v>49.055981030464743</c:v>
                </c:pt>
                <c:pt idx="28">
                  <c:v>49.055981030464743</c:v>
                </c:pt>
                <c:pt idx="29">
                  <c:v>49.055981030464743</c:v>
                </c:pt>
                <c:pt idx="30">
                  <c:v>49.055981030464743</c:v>
                </c:pt>
                <c:pt idx="31">
                  <c:v>49.055981030464743</c:v>
                </c:pt>
                <c:pt idx="32">
                  <c:v>49.055981030464743</c:v>
                </c:pt>
                <c:pt idx="33">
                  <c:v>49.055981030464743</c:v>
                </c:pt>
                <c:pt idx="34">
                  <c:v>49.055981030464743</c:v>
                </c:pt>
                <c:pt idx="35">
                  <c:v>49.055981030464743</c:v>
                </c:pt>
                <c:pt idx="36">
                  <c:v>49.055981030464743</c:v>
                </c:pt>
                <c:pt idx="37">
                  <c:v>49.055981030464743</c:v>
                </c:pt>
                <c:pt idx="38">
                  <c:v>49.055981030464743</c:v>
                </c:pt>
                <c:pt idx="39">
                  <c:v>49.055981030464743</c:v>
                </c:pt>
                <c:pt idx="40">
                  <c:v>49.055981030464743</c:v>
                </c:pt>
                <c:pt idx="41">
                  <c:v>49.055981030464743</c:v>
                </c:pt>
                <c:pt idx="42">
                  <c:v>49.055981030464743</c:v>
                </c:pt>
                <c:pt idx="43">
                  <c:v>49.055981030464743</c:v>
                </c:pt>
                <c:pt idx="44">
                  <c:v>49.055981030464743</c:v>
                </c:pt>
                <c:pt idx="45">
                  <c:v>49.055981030464743</c:v>
                </c:pt>
                <c:pt idx="46">
                  <c:v>49.055981030464743</c:v>
                </c:pt>
                <c:pt idx="47">
                  <c:v>49.055981030464743</c:v>
                </c:pt>
                <c:pt idx="48">
                  <c:v>49.055981030464743</c:v>
                </c:pt>
                <c:pt idx="49">
                  <c:v>49.055981030464743</c:v>
                </c:pt>
                <c:pt idx="50">
                  <c:v>49.055981030464743</c:v>
                </c:pt>
                <c:pt idx="51">
                  <c:v>49.055981030464743</c:v>
                </c:pt>
                <c:pt idx="52">
                  <c:v>49.055981030464743</c:v>
                </c:pt>
                <c:pt idx="53">
                  <c:v>49.055981030464743</c:v>
                </c:pt>
                <c:pt idx="54">
                  <c:v>49.055981030464743</c:v>
                </c:pt>
                <c:pt idx="55">
                  <c:v>49.055981030464743</c:v>
                </c:pt>
                <c:pt idx="56">
                  <c:v>49.055981030464743</c:v>
                </c:pt>
                <c:pt idx="57">
                  <c:v>49.055981030464743</c:v>
                </c:pt>
                <c:pt idx="58">
                  <c:v>49.055981030464743</c:v>
                </c:pt>
                <c:pt idx="59">
                  <c:v>49.055981030464743</c:v>
                </c:pt>
                <c:pt idx="60">
                  <c:v>49.055981030464743</c:v>
                </c:pt>
                <c:pt idx="61">
                  <c:v>49.055981030464743</c:v>
                </c:pt>
                <c:pt idx="62">
                  <c:v>49.055981030464743</c:v>
                </c:pt>
                <c:pt idx="63">
                  <c:v>49.055981030464743</c:v>
                </c:pt>
                <c:pt idx="64">
                  <c:v>49.055981030464743</c:v>
                </c:pt>
                <c:pt idx="65">
                  <c:v>49.055981030464743</c:v>
                </c:pt>
                <c:pt idx="66">
                  <c:v>49.055981030464743</c:v>
                </c:pt>
                <c:pt idx="67">
                  <c:v>49.055981030464743</c:v>
                </c:pt>
                <c:pt idx="68">
                  <c:v>49.055981030464743</c:v>
                </c:pt>
                <c:pt idx="69">
                  <c:v>49.055981030464743</c:v>
                </c:pt>
                <c:pt idx="70">
                  <c:v>49.055981030464743</c:v>
                </c:pt>
                <c:pt idx="71">
                  <c:v>49.055981030464743</c:v>
                </c:pt>
                <c:pt idx="72">
                  <c:v>49.055981030464743</c:v>
                </c:pt>
                <c:pt idx="73">
                  <c:v>49.055981030464743</c:v>
                </c:pt>
                <c:pt idx="74">
                  <c:v>49.055981030464743</c:v>
                </c:pt>
                <c:pt idx="75">
                  <c:v>49.055981030464743</c:v>
                </c:pt>
                <c:pt idx="76">
                  <c:v>49.055981030464743</c:v>
                </c:pt>
                <c:pt idx="77">
                  <c:v>49.055981030464743</c:v>
                </c:pt>
                <c:pt idx="78">
                  <c:v>49.055981030464743</c:v>
                </c:pt>
                <c:pt idx="79">
                  <c:v>49.055981030464743</c:v>
                </c:pt>
                <c:pt idx="80">
                  <c:v>49.055981030464743</c:v>
                </c:pt>
                <c:pt idx="81">
                  <c:v>49.055981030464743</c:v>
                </c:pt>
                <c:pt idx="82">
                  <c:v>49.055981030464743</c:v>
                </c:pt>
                <c:pt idx="83">
                  <c:v>49.055981030464743</c:v>
                </c:pt>
                <c:pt idx="84">
                  <c:v>49.055981030464743</c:v>
                </c:pt>
                <c:pt idx="85">
                  <c:v>49.055981030464743</c:v>
                </c:pt>
                <c:pt idx="86">
                  <c:v>49.055981030464743</c:v>
                </c:pt>
                <c:pt idx="87">
                  <c:v>49.055981030464743</c:v>
                </c:pt>
                <c:pt idx="88">
                  <c:v>49.055981030464743</c:v>
                </c:pt>
                <c:pt idx="89">
                  <c:v>49.055981030464743</c:v>
                </c:pt>
                <c:pt idx="90">
                  <c:v>49.055981030464743</c:v>
                </c:pt>
                <c:pt idx="91">
                  <c:v>49.055981030464743</c:v>
                </c:pt>
                <c:pt idx="92">
                  <c:v>49.055981030464743</c:v>
                </c:pt>
                <c:pt idx="93">
                  <c:v>49.055981030464743</c:v>
                </c:pt>
                <c:pt idx="94">
                  <c:v>49.055981030464743</c:v>
                </c:pt>
                <c:pt idx="95">
                  <c:v>49.055981030464743</c:v>
                </c:pt>
                <c:pt idx="96">
                  <c:v>49.055981030464743</c:v>
                </c:pt>
                <c:pt idx="97">
                  <c:v>49.055981030464743</c:v>
                </c:pt>
                <c:pt idx="98">
                  <c:v>49.055981030464743</c:v>
                </c:pt>
                <c:pt idx="99">
                  <c:v>49.055981030464743</c:v>
                </c:pt>
                <c:pt idx="100">
                  <c:v>49.055981030464743</c:v>
                </c:pt>
              </c:numCache>
            </c:numRef>
          </c:val>
          <c:smooth val="0"/>
          <c:extLst>
            <c:ext xmlns:c16="http://schemas.microsoft.com/office/drawing/2014/chart" uri="{C3380CC4-5D6E-409C-BE32-E72D297353CC}">
              <c16:uniqueId val="{0000000C-5C73-48B2-9B42-37A33BC90081}"/>
            </c:ext>
          </c:extLst>
        </c:ser>
        <c:ser>
          <c:idx val="3"/>
          <c:order val="3"/>
          <c:tx>
            <c:strRef>
              <c:f>'PivotJT (2)'!$E$6:$E$8</c:f>
              <c:strCache>
                <c:ptCount val="1"/>
                <c:pt idx="0">
                  <c:v>Trump - Average Polling Level</c:v>
                </c:pt>
              </c:strCache>
            </c:strRef>
          </c:tx>
          <c:spPr>
            <a:ln w="28575" cap="rnd">
              <a:solidFill>
                <a:srgbClr val="FF0000"/>
              </a:solidFill>
              <a:prstDash val="lgDash"/>
              <a:round/>
            </a:ln>
            <a:effectLst/>
          </c:spPr>
          <c:marker>
            <c:symbol val="circle"/>
            <c:size val="5"/>
            <c:spPr>
              <a:solidFill>
                <a:srgbClr val="C00000"/>
              </a:solidFill>
              <a:ln w="9525">
                <a:solidFill>
                  <a:srgbClr val="C00000"/>
                </a:solidFill>
              </a:ln>
              <a:effectLst/>
            </c:spPr>
          </c:marker>
          <c:cat>
            <c:strRef>
              <c:f>'PivotJT (2)'!$A$9:$A$110</c:f>
              <c:strCache>
                <c:ptCount val="101"/>
                <c:pt idx="0">
                  <c:v>2/13/2019</c:v>
                </c:pt>
                <c:pt idx="1">
                  <c:v>5/2/2019</c:v>
                </c:pt>
                <c:pt idx="2">
                  <c:v>7/31/2019</c:v>
                </c:pt>
                <c:pt idx="3">
                  <c:v>8/14/2019</c:v>
                </c:pt>
                <c:pt idx="4">
                  <c:v>9/12/2019</c:v>
                </c:pt>
                <c:pt idx="5">
                  <c:v>10/23/2019</c:v>
                </c:pt>
                <c:pt idx="6">
                  <c:v>10/28/2019</c:v>
                </c:pt>
                <c:pt idx="7">
                  <c:v>12/4/2019</c:v>
                </c:pt>
                <c:pt idx="8">
                  <c:v>1/4/2020</c:v>
                </c:pt>
                <c:pt idx="9">
                  <c:v>1/24/2020</c:v>
                </c:pt>
                <c:pt idx="10">
                  <c:v>2/15/2020</c:v>
                </c:pt>
                <c:pt idx="11">
                  <c:v>3/3/2020</c:v>
                </c:pt>
                <c:pt idx="12">
                  <c:v>3/4/2020</c:v>
                </c:pt>
                <c:pt idx="13">
                  <c:v>3/11/2020</c:v>
                </c:pt>
                <c:pt idx="14">
                  <c:v>3/14/2020</c:v>
                </c:pt>
                <c:pt idx="15">
                  <c:v>3/15/2020</c:v>
                </c:pt>
                <c:pt idx="16">
                  <c:v>4/8/2020</c:v>
                </c:pt>
                <c:pt idx="17">
                  <c:v>4/16/2020</c:v>
                </c:pt>
                <c:pt idx="18">
                  <c:v>5/11/2020</c:v>
                </c:pt>
                <c:pt idx="19">
                  <c:v>5/14/2020</c:v>
                </c:pt>
                <c:pt idx="20">
                  <c:v>5/22/2020</c:v>
                </c:pt>
                <c:pt idx="21">
                  <c:v>5/26/2020</c:v>
                </c:pt>
                <c:pt idx="22">
                  <c:v>5/31/2020</c:v>
                </c:pt>
                <c:pt idx="23">
                  <c:v>6/2/2020</c:v>
                </c:pt>
                <c:pt idx="24">
                  <c:v>6/14/2020</c:v>
                </c:pt>
                <c:pt idx="25">
                  <c:v>6/15/2020</c:v>
                </c:pt>
                <c:pt idx="26">
                  <c:v>6/16/2020</c:v>
                </c:pt>
                <c:pt idx="27">
                  <c:v>6/17/2020</c:v>
                </c:pt>
                <c:pt idx="28">
                  <c:v>6/27/2020</c:v>
                </c:pt>
                <c:pt idx="29">
                  <c:v>6/28/2020</c:v>
                </c:pt>
                <c:pt idx="30">
                  <c:v>6/29/2020</c:v>
                </c:pt>
                <c:pt idx="31">
                  <c:v>6/30/2020</c:v>
                </c:pt>
                <c:pt idx="32">
                  <c:v>7/7/2020</c:v>
                </c:pt>
                <c:pt idx="33">
                  <c:v>7/10/2020</c:v>
                </c:pt>
                <c:pt idx="34">
                  <c:v>7/12/2020</c:v>
                </c:pt>
                <c:pt idx="35">
                  <c:v>7/16/2020</c:v>
                </c:pt>
                <c:pt idx="36">
                  <c:v>7/18/2020</c:v>
                </c:pt>
                <c:pt idx="37">
                  <c:v>7/22/2020</c:v>
                </c:pt>
                <c:pt idx="38">
                  <c:v>7/23/2020</c:v>
                </c:pt>
                <c:pt idx="39">
                  <c:v>7/24/2020</c:v>
                </c:pt>
                <c:pt idx="40">
                  <c:v>7/26/2020</c:v>
                </c:pt>
                <c:pt idx="41">
                  <c:v>7/31/2020</c:v>
                </c:pt>
                <c:pt idx="42">
                  <c:v>8/2/2020</c:v>
                </c:pt>
                <c:pt idx="43">
                  <c:v>8/4/2020</c:v>
                </c:pt>
                <c:pt idx="44">
                  <c:v>8/8/2020</c:v>
                </c:pt>
                <c:pt idx="45">
                  <c:v>8/9/2020</c:v>
                </c:pt>
                <c:pt idx="46">
                  <c:v>8/10/2020</c:v>
                </c:pt>
                <c:pt idx="47">
                  <c:v>8/16/2020</c:v>
                </c:pt>
                <c:pt idx="48">
                  <c:v>8/18/2020</c:v>
                </c:pt>
                <c:pt idx="49">
                  <c:v>8/23/2020</c:v>
                </c:pt>
                <c:pt idx="50">
                  <c:v>8/30/2020</c:v>
                </c:pt>
                <c:pt idx="51">
                  <c:v>8/31/2020</c:v>
                </c:pt>
                <c:pt idx="52">
                  <c:v>9/1/2020</c:v>
                </c:pt>
                <c:pt idx="53">
                  <c:v>9/4/2020</c:v>
                </c:pt>
                <c:pt idx="54">
                  <c:v>9/6/2020</c:v>
                </c:pt>
                <c:pt idx="55">
                  <c:v>9/7/2020</c:v>
                </c:pt>
                <c:pt idx="56">
                  <c:v>9/8/2020</c:v>
                </c:pt>
                <c:pt idx="57">
                  <c:v>9/10/2020</c:v>
                </c:pt>
                <c:pt idx="58">
                  <c:v>9/11/2020</c:v>
                </c:pt>
                <c:pt idx="59">
                  <c:v>9/13/2020</c:v>
                </c:pt>
                <c:pt idx="60">
                  <c:v>9/15/2020</c:v>
                </c:pt>
                <c:pt idx="61">
                  <c:v>9/16/2020</c:v>
                </c:pt>
                <c:pt idx="62">
                  <c:v>9/17/2020</c:v>
                </c:pt>
                <c:pt idx="63">
                  <c:v>9/19/2020</c:v>
                </c:pt>
                <c:pt idx="64">
                  <c:v>9/20/2020</c:v>
                </c:pt>
                <c:pt idx="65">
                  <c:v>9/22/2020</c:v>
                </c:pt>
                <c:pt idx="66">
                  <c:v>9/26/2020</c:v>
                </c:pt>
                <c:pt idx="67">
                  <c:v>9/28/2020</c:v>
                </c:pt>
                <c:pt idx="68">
                  <c:v>9/29/2020</c:v>
                </c:pt>
                <c:pt idx="69">
                  <c:v>9/30/2020</c:v>
                </c:pt>
                <c:pt idx="70">
                  <c:v>10/2/2020</c:v>
                </c:pt>
                <c:pt idx="71">
                  <c:v>10/3/2020</c:v>
                </c:pt>
                <c:pt idx="72">
                  <c:v>10/4/2020</c:v>
                </c:pt>
                <c:pt idx="73">
                  <c:v>10/5/2020</c:v>
                </c:pt>
                <c:pt idx="74">
                  <c:v>10/6/2020</c:v>
                </c:pt>
                <c:pt idx="75">
                  <c:v>10/7/2020</c:v>
                </c:pt>
                <c:pt idx="76">
                  <c:v>10/8/2020</c:v>
                </c:pt>
                <c:pt idx="77">
                  <c:v>10/10/2020</c:v>
                </c:pt>
                <c:pt idx="78">
                  <c:v>10/11/2020</c:v>
                </c:pt>
                <c:pt idx="79">
                  <c:v>10/12/2020</c:v>
                </c:pt>
                <c:pt idx="80">
                  <c:v>10/13/2020</c:v>
                </c:pt>
                <c:pt idx="81">
                  <c:v>10/14/2020</c:v>
                </c:pt>
                <c:pt idx="82">
                  <c:v>10/15/2020</c:v>
                </c:pt>
                <c:pt idx="83">
                  <c:v>10/16/2020</c:v>
                </c:pt>
                <c:pt idx="84">
                  <c:v>10/17/2020</c:v>
                </c:pt>
                <c:pt idx="85">
                  <c:v>10/18/2020</c:v>
                </c:pt>
                <c:pt idx="86">
                  <c:v>10/19/2020</c:v>
                </c:pt>
                <c:pt idx="87">
                  <c:v>10/20/2020</c:v>
                </c:pt>
                <c:pt idx="88">
                  <c:v>10/21/2020</c:v>
                </c:pt>
                <c:pt idx="89">
                  <c:v>10/22/2020</c:v>
                </c:pt>
                <c:pt idx="90">
                  <c:v>10/23/2020</c:v>
                </c:pt>
                <c:pt idx="91">
                  <c:v>10/24/2020</c:v>
                </c:pt>
                <c:pt idx="92">
                  <c:v>10/25/2020</c:v>
                </c:pt>
                <c:pt idx="93">
                  <c:v>10/26/2020</c:v>
                </c:pt>
                <c:pt idx="94">
                  <c:v>10/27/2020</c:v>
                </c:pt>
                <c:pt idx="95">
                  <c:v>10/28/2020</c:v>
                </c:pt>
                <c:pt idx="96">
                  <c:v>10/29/2020</c:v>
                </c:pt>
                <c:pt idx="97">
                  <c:v>10/30/2020</c:v>
                </c:pt>
                <c:pt idx="98">
                  <c:v>10/31/2020</c:v>
                </c:pt>
                <c:pt idx="99">
                  <c:v>11/1/2020</c:v>
                </c:pt>
                <c:pt idx="100">
                  <c:v>11/2/2020</c:v>
                </c:pt>
              </c:strCache>
            </c:strRef>
          </c:cat>
          <c:val>
            <c:numRef>
              <c:f>'PivotJT (2)'!$E$9:$E$110</c:f>
              <c:numCache>
                <c:formatCode>0.000</c:formatCode>
                <c:ptCount val="101"/>
                <c:pt idx="0">
                  <c:v>48.25</c:v>
                </c:pt>
                <c:pt idx="1">
                  <c:v>46.166666666666664</c:v>
                </c:pt>
                <c:pt idx="2">
                  <c:v>45</c:v>
                </c:pt>
                <c:pt idx="3">
                  <c:v>43.8</c:v>
                </c:pt>
                <c:pt idx="4">
                  <c:v>43</c:v>
                </c:pt>
                <c:pt idx="5">
                  <c:v>46.44</c:v>
                </c:pt>
                <c:pt idx="6">
                  <c:v>50.533333333333331</c:v>
                </c:pt>
                <c:pt idx="7">
                  <c:v>46.4</c:v>
                </c:pt>
                <c:pt idx="8">
                  <c:v>46.75</c:v>
                </c:pt>
                <c:pt idx="9">
                  <c:v>50</c:v>
                </c:pt>
                <c:pt idx="10">
                  <c:v>45.5</c:v>
                </c:pt>
                <c:pt idx="11">
                  <c:v>47</c:v>
                </c:pt>
                <c:pt idx="12">
                  <c:v>44</c:v>
                </c:pt>
                <c:pt idx="13">
                  <c:v>42.5</c:v>
                </c:pt>
                <c:pt idx="14">
                  <c:v>43.5</c:v>
                </c:pt>
                <c:pt idx="15">
                  <c:v>47</c:v>
                </c:pt>
                <c:pt idx="16">
                  <c:v>43</c:v>
                </c:pt>
                <c:pt idx="17">
                  <c:v>46</c:v>
                </c:pt>
                <c:pt idx="18">
                  <c:v>42.56</c:v>
                </c:pt>
                <c:pt idx="19">
                  <c:v>41</c:v>
                </c:pt>
                <c:pt idx="20">
                  <c:v>45.3</c:v>
                </c:pt>
                <c:pt idx="21">
                  <c:v>47</c:v>
                </c:pt>
                <c:pt idx="22">
                  <c:v>45</c:v>
                </c:pt>
                <c:pt idx="23">
                  <c:v>42</c:v>
                </c:pt>
                <c:pt idx="24">
                  <c:v>44</c:v>
                </c:pt>
                <c:pt idx="25">
                  <c:v>45</c:v>
                </c:pt>
                <c:pt idx="26">
                  <c:v>41</c:v>
                </c:pt>
                <c:pt idx="27">
                  <c:v>39</c:v>
                </c:pt>
                <c:pt idx="28">
                  <c:v>49</c:v>
                </c:pt>
                <c:pt idx="29">
                  <c:v>44</c:v>
                </c:pt>
                <c:pt idx="30">
                  <c:v>45.4</c:v>
                </c:pt>
                <c:pt idx="31">
                  <c:v>50.69</c:v>
                </c:pt>
                <c:pt idx="32">
                  <c:v>44</c:v>
                </c:pt>
                <c:pt idx="33">
                  <c:v>46</c:v>
                </c:pt>
                <c:pt idx="34">
                  <c:v>45</c:v>
                </c:pt>
                <c:pt idx="35">
                  <c:v>44.59</c:v>
                </c:pt>
                <c:pt idx="36">
                  <c:v>45</c:v>
                </c:pt>
                <c:pt idx="37">
                  <c:v>45</c:v>
                </c:pt>
                <c:pt idx="38">
                  <c:v>38</c:v>
                </c:pt>
                <c:pt idx="39">
                  <c:v>45</c:v>
                </c:pt>
                <c:pt idx="40">
                  <c:v>43.5</c:v>
                </c:pt>
                <c:pt idx="41">
                  <c:v>49.370000000000005</c:v>
                </c:pt>
                <c:pt idx="42">
                  <c:v>43.5</c:v>
                </c:pt>
                <c:pt idx="43">
                  <c:v>48</c:v>
                </c:pt>
                <c:pt idx="44">
                  <c:v>46.2</c:v>
                </c:pt>
                <c:pt idx="45">
                  <c:v>44</c:v>
                </c:pt>
                <c:pt idx="46">
                  <c:v>46.7</c:v>
                </c:pt>
                <c:pt idx="47">
                  <c:v>47</c:v>
                </c:pt>
                <c:pt idx="48">
                  <c:v>38</c:v>
                </c:pt>
                <c:pt idx="49">
                  <c:v>47</c:v>
                </c:pt>
                <c:pt idx="50">
                  <c:v>42</c:v>
                </c:pt>
                <c:pt idx="51">
                  <c:v>49.697499999999998</c:v>
                </c:pt>
                <c:pt idx="52">
                  <c:v>39.5</c:v>
                </c:pt>
                <c:pt idx="53">
                  <c:v>43</c:v>
                </c:pt>
                <c:pt idx="54">
                  <c:v>45</c:v>
                </c:pt>
                <c:pt idx="55">
                  <c:v>46</c:v>
                </c:pt>
                <c:pt idx="56">
                  <c:v>47</c:v>
                </c:pt>
                <c:pt idx="57">
                  <c:v>42</c:v>
                </c:pt>
                <c:pt idx="58">
                  <c:v>46</c:v>
                </c:pt>
                <c:pt idx="59">
                  <c:v>43</c:v>
                </c:pt>
                <c:pt idx="60">
                  <c:v>44.25</c:v>
                </c:pt>
                <c:pt idx="61">
                  <c:v>44</c:v>
                </c:pt>
                <c:pt idx="62">
                  <c:v>46.6</c:v>
                </c:pt>
                <c:pt idx="63">
                  <c:v>42</c:v>
                </c:pt>
                <c:pt idx="64">
                  <c:v>46.333333333333336</c:v>
                </c:pt>
                <c:pt idx="65">
                  <c:v>46</c:v>
                </c:pt>
                <c:pt idx="66">
                  <c:v>44</c:v>
                </c:pt>
                <c:pt idx="67">
                  <c:v>45.666666666666664</c:v>
                </c:pt>
                <c:pt idx="68">
                  <c:v>45</c:v>
                </c:pt>
                <c:pt idx="69">
                  <c:v>46.483333333333334</c:v>
                </c:pt>
                <c:pt idx="70">
                  <c:v>46</c:v>
                </c:pt>
                <c:pt idx="71">
                  <c:v>43.5</c:v>
                </c:pt>
                <c:pt idx="72">
                  <c:v>45</c:v>
                </c:pt>
                <c:pt idx="73">
                  <c:v>45.3</c:v>
                </c:pt>
                <c:pt idx="74">
                  <c:v>45</c:v>
                </c:pt>
                <c:pt idx="75">
                  <c:v>44.5</c:v>
                </c:pt>
                <c:pt idx="76">
                  <c:v>46.6</c:v>
                </c:pt>
                <c:pt idx="77">
                  <c:v>46</c:v>
                </c:pt>
                <c:pt idx="78">
                  <c:v>46</c:v>
                </c:pt>
                <c:pt idx="79">
                  <c:v>46.5</c:v>
                </c:pt>
                <c:pt idx="80">
                  <c:v>45.666666666666664</c:v>
                </c:pt>
                <c:pt idx="81">
                  <c:v>46.5</c:v>
                </c:pt>
                <c:pt idx="82">
                  <c:v>45.5</c:v>
                </c:pt>
                <c:pt idx="83">
                  <c:v>45.333333333333336</c:v>
                </c:pt>
                <c:pt idx="84">
                  <c:v>44.5</c:v>
                </c:pt>
                <c:pt idx="85">
                  <c:v>43.633333333333333</c:v>
                </c:pt>
                <c:pt idx="86">
                  <c:v>45.2</c:v>
                </c:pt>
                <c:pt idx="87">
                  <c:v>45.666666666666664</c:v>
                </c:pt>
                <c:pt idx="88">
                  <c:v>45.5</c:v>
                </c:pt>
                <c:pt idx="89">
                  <c:v>45.533333333333331</c:v>
                </c:pt>
                <c:pt idx="90">
                  <c:v>45</c:v>
                </c:pt>
                <c:pt idx="91">
                  <c:v>45.25</c:v>
                </c:pt>
                <c:pt idx="92">
                  <c:v>44.8</c:v>
                </c:pt>
                <c:pt idx="93">
                  <c:v>43.8</c:v>
                </c:pt>
                <c:pt idx="94">
                  <c:v>45.75</c:v>
                </c:pt>
                <c:pt idx="95">
                  <c:v>45.975000000000001</c:v>
                </c:pt>
                <c:pt idx="96">
                  <c:v>46.5</c:v>
                </c:pt>
                <c:pt idx="97">
                  <c:v>45.216666666666669</c:v>
                </c:pt>
                <c:pt idx="98">
                  <c:v>46.68</c:v>
                </c:pt>
                <c:pt idx="99">
                  <c:v>46.671428571428571</c:v>
                </c:pt>
                <c:pt idx="100">
                  <c:v>47.5</c:v>
                </c:pt>
              </c:numCache>
            </c:numRef>
          </c:val>
          <c:smooth val="0"/>
          <c:extLst>
            <c:ext xmlns:c16="http://schemas.microsoft.com/office/drawing/2014/chart" uri="{C3380CC4-5D6E-409C-BE32-E72D297353CC}">
              <c16:uniqueId val="{0000000D-5C73-48B2-9B42-37A33BC90081}"/>
            </c:ext>
          </c:extLst>
        </c:ser>
        <c:dLbls>
          <c:showLegendKey val="0"/>
          <c:showVal val="0"/>
          <c:showCatName val="0"/>
          <c:showSerName val="0"/>
          <c:showPercent val="0"/>
          <c:showBubbleSize val="0"/>
        </c:dLbls>
        <c:marker val="1"/>
        <c:smooth val="0"/>
        <c:axId val="1431910944"/>
        <c:axId val="1431914304"/>
      </c:lineChart>
      <c:catAx>
        <c:axId val="143191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10" b="0" i="0" u="none" strike="noStrike" kern="1200" baseline="0">
                <a:solidFill>
                  <a:schemeClr val="bg1"/>
                </a:solidFill>
                <a:latin typeface="Abadi" panose="020F0502020204030204" pitchFamily="34" charset="0"/>
                <a:ea typeface="+mn-ea"/>
                <a:cs typeface="+mn-cs"/>
              </a:defRPr>
            </a:pPr>
            <a:endParaRPr lang="en-US"/>
          </a:p>
        </c:txPr>
        <c:crossAx val="1431914304"/>
        <c:crosses val="autoZero"/>
        <c:auto val="1"/>
        <c:lblAlgn val="ctr"/>
        <c:lblOffset val="100"/>
        <c:noMultiLvlLbl val="0"/>
      </c:catAx>
      <c:valAx>
        <c:axId val="1431914304"/>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910944"/>
        <c:crosses val="autoZero"/>
        <c:crossBetween val="between"/>
      </c:valAx>
      <c:spPr>
        <a:noFill/>
        <a:ln>
          <a:noFill/>
        </a:ln>
        <a:effectLst/>
      </c:spPr>
    </c:plotArea>
    <c:legend>
      <c:legendPos val="r"/>
      <c:layout>
        <c:manualLayout>
          <c:xMode val="edge"/>
          <c:yMode val="edge"/>
          <c:x val="0.66489043095264155"/>
          <c:y val="2.0438769957662078E-3"/>
          <c:w val="0.33414663364922115"/>
          <c:h val="0.183168659073670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v>Mosteller</c:v>
          </c:tx>
          <c:spPr>
            <a:ln w="28575" cap="rnd">
              <a:solidFill>
                <a:schemeClr val="accent1"/>
              </a:solidFill>
              <a:round/>
            </a:ln>
            <a:effectLst/>
          </c:spPr>
          <c:marker>
            <c:symbol val="none"/>
          </c:marker>
          <c:cat>
            <c:numRef>
              <c:f>[president_polls538.xlsx]Sheet2!$A$7:$A$107</c:f>
              <c:numCache>
                <c:formatCode>m/d/yyyy</c:formatCode>
                <c:ptCount val="101"/>
                <c:pt idx="0">
                  <c:v>43509</c:v>
                </c:pt>
                <c:pt idx="1">
                  <c:v>43587</c:v>
                </c:pt>
                <c:pt idx="2">
                  <c:v>43677</c:v>
                </c:pt>
                <c:pt idx="3">
                  <c:v>43691</c:v>
                </c:pt>
                <c:pt idx="4">
                  <c:v>43720</c:v>
                </c:pt>
                <c:pt idx="5">
                  <c:v>43761</c:v>
                </c:pt>
                <c:pt idx="6">
                  <c:v>43766</c:v>
                </c:pt>
                <c:pt idx="7">
                  <c:v>43803</c:v>
                </c:pt>
                <c:pt idx="8">
                  <c:v>43834</c:v>
                </c:pt>
                <c:pt idx="9">
                  <c:v>43854</c:v>
                </c:pt>
                <c:pt idx="10">
                  <c:v>43876</c:v>
                </c:pt>
                <c:pt idx="11">
                  <c:v>43893</c:v>
                </c:pt>
                <c:pt idx="12">
                  <c:v>43894</c:v>
                </c:pt>
                <c:pt idx="13">
                  <c:v>43901</c:v>
                </c:pt>
                <c:pt idx="14">
                  <c:v>43904</c:v>
                </c:pt>
                <c:pt idx="15">
                  <c:v>43905</c:v>
                </c:pt>
                <c:pt idx="16">
                  <c:v>43929</c:v>
                </c:pt>
                <c:pt idx="17">
                  <c:v>43937</c:v>
                </c:pt>
                <c:pt idx="18">
                  <c:v>43962</c:v>
                </c:pt>
                <c:pt idx="19">
                  <c:v>43965</c:v>
                </c:pt>
                <c:pt idx="20">
                  <c:v>43973</c:v>
                </c:pt>
                <c:pt idx="21">
                  <c:v>43977</c:v>
                </c:pt>
                <c:pt idx="22">
                  <c:v>43982</c:v>
                </c:pt>
                <c:pt idx="23">
                  <c:v>43984</c:v>
                </c:pt>
                <c:pt idx="24">
                  <c:v>43996</c:v>
                </c:pt>
                <c:pt idx="25">
                  <c:v>43997</c:v>
                </c:pt>
                <c:pt idx="26">
                  <c:v>43998</c:v>
                </c:pt>
                <c:pt idx="27">
                  <c:v>43999</c:v>
                </c:pt>
                <c:pt idx="28">
                  <c:v>44009</c:v>
                </c:pt>
                <c:pt idx="29">
                  <c:v>44010</c:v>
                </c:pt>
                <c:pt idx="30">
                  <c:v>44011</c:v>
                </c:pt>
                <c:pt idx="31">
                  <c:v>44012</c:v>
                </c:pt>
                <c:pt idx="32">
                  <c:v>44019</c:v>
                </c:pt>
                <c:pt idx="33">
                  <c:v>44022</c:v>
                </c:pt>
                <c:pt idx="34">
                  <c:v>44024</c:v>
                </c:pt>
                <c:pt idx="35">
                  <c:v>44028</c:v>
                </c:pt>
                <c:pt idx="36">
                  <c:v>44030</c:v>
                </c:pt>
                <c:pt idx="37">
                  <c:v>44034</c:v>
                </c:pt>
                <c:pt idx="38">
                  <c:v>44035</c:v>
                </c:pt>
                <c:pt idx="39">
                  <c:v>44036</c:v>
                </c:pt>
                <c:pt idx="40">
                  <c:v>44038</c:v>
                </c:pt>
                <c:pt idx="41">
                  <c:v>44043</c:v>
                </c:pt>
                <c:pt idx="42">
                  <c:v>44045</c:v>
                </c:pt>
                <c:pt idx="43">
                  <c:v>44047</c:v>
                </c:pt>
                <c:pt idx="44">
                  <c:v>44051</c:v>
                </c:pt>
                <c:pt idx="45">
                  <c:v>44052</c:v>
                </c:pt>
                <c:pt idx="46">
                  <c:v>44053</c:v>
                </c:pt>
                <c:pt idx="47">
                  <c:v>44059</c:v>
                </c:pt>
                <c:pt idx="48">
                  <c:v>44061</c:v>
                </c:pt>
                <c:pt idx="49">
                  <c:v>44066</c:v>
                </c:pt>
                <c:pt idx="50">
                  <c:v>44073</c:v>
                </c:pt>
                <c:pt idx="51">
                  <c:v>44074</c:v>
                </c:pt>
                <c:pt idx="52">
                  <c:v>44075</c:v>
                </c:pt>
                <c:pt idx="53">
                  <c:v>44078</c:v>
                </c:pt>
                <c:pt idx="54">
                  <c:v>44080</c:v>
                </c:pt>
                <c:pt idx="55">
                  <c:v>44081</c:v>
                </c:pt>
                <c:pt idx="56">
                  <c:v>44082</c:v>
                </c:pt>
                <c:pt idx="57">
                  <c:v>44084</c:v>
                </c:pt>
                <c:pt idx="58">
                  <c:v>44085</c:v>
                </c:pt>
                <c:pt idx="59">
                  <c:v>44087</c:v>
                </c:pt>
                <c:pt idx="60">
                  <c:v>44089</c:v>
                </c:pt>
                <c:pt idx="61">
                  <c:v>44090</c:v>
                </c:pt>
                <c:pt idx="62">
                  <c:v>44091</c:v>
                </c:pt>
                <c:pt idx="63">
                  <c:v>44093</c:v>
                </c:pt>
                <c:pt idx="64">
                  <c:v>44094</c:v>
                </c:pt>
                <c:pt idx="65">
                  <c:v>44096</c:v>
                </c:pt>
                <c:pt idx="66">
                  <c:v>44100</c:v>
                </c:pt>
                <c:pt idx="67">
                  <c:v>44102</c:v>
                </c:pt>
                <c:pt idx="68">
                  <c:v>44103</c:v>
                </c:pt>
                <c:pt idx="69">
                  <c:v>44104</c:v>
                </c:pt>
                <c:pt idx="70">
                  <c:v>44106</c:v>
                </c:pt>
                <c:pt idx="71">
                  <c:v>44107</c:v>
                </c:pt>
                <c:pt idx="72">
                  <c:v>44108</c:v>
                </c:pt>
                <c:pt idx="73">
                  <c:v>44109</c:v>
                </c:pt>
                <c:pt idx="74">
                  <c:v>44110</c:v>
                </c:pt>
                <c:pt idx="75">
                  <c:v>44111</c:v>
                </c:pt>
                <c:pt idx="76">
                  <c:v>44112</c:v>
                </c:pt>
                <c:pt idx="77">
                  <c:v>44114</c:v>
                </c:pt>
                <c:pt idx="78">
                  <c:v>44115</c:v>
                </c:pt>
                <c:pt idx="79">
                  <c:v>44116</c:v>
                </c:pt>
                <c:pt idx="80">
                  <c:v>44117</c:v>
                </c:pt>
                <c:pt idx="81">
                  <c:v>44118</c:v>
                </c:pt>
                <c:pt idx="82">
                  <c:v>44119</c:v>
                </c:pt>
                <c:pt idx="83">
                  <c:v>44120</c:v>
                </c:pt>
                <c:pt idx="84">
                  <c:v>44121</c:v>
                </c:pt>
                <c:pt idx="85">
                  <c:v>44122</c:v>
                </c:pt>
                <c:pt idx="86">
                  <c:v>44123</c:v>
                </c:pt>
                <c:pt idx="87">
                  <c:v>44124</c:v>
                </c:pt>
                <c:pt idx="88">
                  <c:v>44125</c:v>
                </c:pt>
                <c:pt idx="89">
                  <c:v>44126</c:v>
                </c:pt>
                <c:pt idx="90">
                  <c:v>44127</c:v>
                </c:pt>
                <c:pt idx="91">
                  <c:v>44128</c:v>
                </c:pt>
                <c:pt idx="92">
                  <c:v>44129</c:v>
                </c:pt>
                <c:pt idx="93">
                  <c:v>44130</c:v>
                </c:pt>
                <c:pt idx="94">
                  <c:v>44131</c:v>
                </c:pt>
                <c:pt idx="95">
                  <c:v>44132</c:v>
                </c:pt>
                <c:pt idx="96">
                  <c:v>44133</c:v>
                </c:pt>
                <c:pt idx="97">
                  <c:v>44134</c:v>
                </c:pt>
                <c:pt idx="98">
                  <c:v>44135</c:v>
                </c:pt>
                <c:pt idx="99">
                  <c:v>44136</c:v>
                </c:pt>
                <c:pt idx="100">
                  <c:v>44137</c:v>
                </c:pt>
              </c:numCache>
            </c:numRef>
          </c:cat>
          <c:val>
            <c:numRef>
              <c:f>[president_polls538.xlsx]Sheet2!$B$7:$B$107</c:f>
              <c:numCache>
                <c:formatCode>General</c:formatCode>
                <c:ptCount val="101"/>
                <c:pt idx="0">
                  <c:v>2.558709583901873</c:v>
                </c:pt>
                <c:pt idx="1">
                  <c:v>2.5246237494314627</c:v>
                </c:pt>
                <c:pt idx="2">
                  <c:v>4.691290416098127</c:v>
                </c:pt>
                <c:pt idx="3">
                  <c:v>0.89129041609812987</c:v>
                </c:pt>
                <c:pt idx="4">
                  <c:v>1.308709583901873</c:v>
                </c:pt>
                <c:pt idx="5">
                  <c:v>2.2712904160981253</c:v>
                </c:pt>
                <c:pt idx="6">
                  <c:v>0.84204291723520441</c:v>
                </c:pt>
                <c:pt idx="7">
                  <c:v>2.7087095839018716</c:v>
                </c:pt>
                <c:pt idx="8">
                  <c:v>1.058709583901873</c:v>
                </c:pt>
                <c:pt idx="9">
                  <c:v>5.308709583901873</c:v>
                </c:pt>
                <c:pt idx="10">
                  <c:v>3.808709583901873</c:v>
                </c:pt>
                <c:pt idx="11">
                  <c:v>0.69129041609812703</c:v>
                </c:pt>
                <c:pt idx="12">
                  <c:v>4.691290416098127</c:v>
                </c:pt>
                <c:pt idx="13">
                  <c:v>7.191290416098127</c:v>
                </c:pt>
                <c:pt idx="14">
                  <c:v>2.191290416098127</c:v>
                </c:pt>
                <c:pt idx="15">
                  <c:v>0.30870958390187297</c:v>
                </c:pt>
                <c:pt idx="16">
                  <c:v>8.691290416098127</c:v>
                </c:pt>
                <c:pt idx="17">
                  <c:v>0.69129041609812703</c:v>
                </c:pt>
                <c:pt idx="18">
                  <c:v>7.5912904160981256</c:v>
                </c:pt>
                <c:pt idx="19">
                  <c:v>3.691290416098127</c:v>
                </c:pt>
                <c:pt idx="20">
                  <c:v>1.3912904160981299</c:v>
                </c:pt>
                <c:pt idx="21">
                  <c:v>2.308709583901873</c:v>
                </c:pt>
                <c:pt idx="22">
                  <c:v>1.308709583901873</c:v>
                </c:pt>
                <c:pt idx="23">
                  <c:v>3.691290416098127</c:v>
                </c:pt>
                <c:pt idx="24">
                  <c:v>0.69129041609812703</c:v>
                </c:pt>
                <c:pt idx="25">
                  <c:v>3.691290416098127</c:v>
                </c:pt>
                <c:pt idx="26">
                  <c:v>6.691290416098127</c:v>
                </c:pt>
                <c:pt idx="27">
                  <c:v>3.691290416098127</c:v>
                </c:pt>
                <c:pt idx="28">
                  <c:v>4.308709583901873</c:v>
                </c:pt>
                <c:pt idx="29">
                  <c:v>6.691290416098127</c:v>
                </c:pt>
                <c:pt idx="30">
                  <c:v>1.3912904160981299</c:v>
                </c:pt>
                <c:pt idx="31">
                  <c:v>4.1287095839018733</c:v>
                </c:pt>
                <c:pt idx="32">
                  <c:v>4.691290416098127</c:v>
                </c:pt>
                <c:pt idx="33">
                  <c:v>0.30870958390187297</c:v>
                </c:pt>
                <c:pt idx="34">
                  <c:v>5.691290416098127</c:v>
                </c:pt>
                <c:pt idx="35">
                  <c:v>4.5312904160981233</c:v>
                </c:pt>
                <c:pt idx="36">
                  <c:v>3.691290416098127</c:v>
                </c:pt>
                <c:pt idx="37">
                  <c:v>4.691290416098127</c:v>
                </c:pt>
                <c:pt idx="38">
                  <c:v>7.691290416098127</c:v>
                </c:pt>
                <c:pt idx="39">
                  <c:v>3.691290416098127</c:v>
                </c:pt>
                <c:pt idx="40">
                  <c:v>4.191290416098127</c:v>
                </c:pt>
                <c:pt idx="41">
                  <c:v>1.6337095839018758</c:v>
                </c:pt>
                <c:pt idx="42">
                  <c:v>2.191290416098127</c:v>
                </c:pt>
                <c:pt idx="43">
                  <c:v>0.19129041609812703</c:v>
                </c:pt>
                <c:pt idx="44">
                  <c:v>1.7087095839018787</c:v>
                </c:pt>
                <c:pt idx="45">
                  <c:v>0.69129041609812703</c:v>
                </c:pt>
                <c:pt idx="46">
                  <c:v>6.2912904160981213</c:v>
                </c:pt>
                <c:pt idx="47">
                  <c:v>2.308709583901873</c:v>
                </c:pt>
                <c:pt idx="48">
                  <c:v>8.691290416098127</c:v>
                </c:pt>
                <c:pt idx="49">
                  <c:v>1.691290416098127</c:v>
                </c:pt>
                <c:pt idx="50">
                  <c:v>9.691290416098127</c:v>
                </c:pt>
                <c:pt idx="51">
                  <c:v>2.568709583901871</c:v>
                </c:pt>
                <c:pt idx="52">
                  <c:v>9.191290416098127</c:v>
                </c:pt>
                <c:pt idx="53">
                  <c:v>4.691290416098127</c:v>
                </c:pt>
                <c:pt idx="54">
                  <c:v>3.691290416098127</c:v>
                </c:pt>
                <c:pt idx="55">
                  <c:v>2.691290416098127</c:v>
                </c:pt>
                <c:pt idx="56">
                  <c:v>0.69129041609812703</c:v>
                </c:pt>
                <c:pt idx="57">
                  <c:v>9.691290416098127</c:v>
                </c:pt>
                <c:pt idx="58">
                  <c:v>2.191290416098127</c:v>
                </c:pt>
                <c:pt idx="59">
                  <c:v>3.691290416098127</c:v>
                </c:pt>
                <c:pt idx="60">
                  <c:v>3.441290416098127</c:v>
                </c:pt>
                <c:pt idx="61">
                  <c:v>2.691290416098127</c:v>
                </c:pt>
                <c:pt idx="62">
                  <c:v>2.3912904160981228</c:v>
                </c:pt>
                <c:pt idx="63">
                  <c:v>10.691290416098127</c:v>
                </c:pt>
                <c:pt idx="64">
                  <c:v>2.0246237494314556</c:v>
                </c:pt>
                <c:pt idx="65">
                  <c:v>1.308709583901873</c:v>
                </c:pt>
                <c:pt idx="66">
                  <c:v>2.691290416098127</c:v>
                </c:pt>
                <c:pt idx="67">
                  <c:v>2.691290416098127</c:v>
                </c:pt>
                <c:pt idx="68">
                  <c:v>3.691290416098127</c:v>
                </c:pt>
                <c:pt idx="69">
                  <c:v>4.1212904160981267</c:v>
                </c:pt>
                <c:pt idx="70">
                  <c:v>1.308709583901873</c:v>
                </c:pt>
                <c:pt idx="71">
                  <c:v>5.691290416098127</c:v>
                </c:pt>
                <c:pt idx="72">
                  <c:v>5.691290416098127</c:v>
                </c:pt>
                <c:pt idx="73">
                  <c:v>1.4912904160981313</c:v>
                </c:pt>
                <c:pt idx="74">
                  <c:v>2.691290416098127</c:v>
                </c:pt>
                <c:pt idx="75">
                  <c:v>3.691290416098127</c:v>
                </c:pt>
                <c:pt idx="76">
                  <c:v>0.69129041609812703</c:v>
                </c:pt>
                <c:pt idx="77">
                  <c:v>1.691290416098127</c:v>
                </c:pt>
                <c:pt idx="78">
                  <c:v>2.691290416098127</c:v>
                </c:pt>
                <c:pt idx="79">
                  <c:v>4.691290416098127</c:v>
                </c:pt>
                <c:pt idx="80">
                  <c:v>4.191290416098127</c:v>
                </c:pt>
                <c:pt idx="81">
                  <c:v>3.691290416098127</c:v>
                </c:pt>
                <c:pt idx="82">
                  <c:v>6.691290416098127</c:v>
                </c:pt>
                <c:pt idx="83">
                  <c:v>6.691290416098127</c:v>
                </c:pt>
                <c:pt idx="84">
                  <c:v>8.691290416098127</c:v>
                </c:pt>
                <c:pt idx="85">
                  <c:v>7.4246237494314613</c:v>
                </c:pt>
                <c:pt idx="86">
                  <c:v>5.0912904160981256</c:v>
                </c:pt>
                <c:pt idx="87">
                  <c:v>5.3579570827647984</c:v>
                </c:pt>
                <c:pt idx="88">
                  <c:v>5.691290416098127</c:v>
                </c:pt>
                <c:pt idx="89">
                  <c:v>5.2246237494314656</c:v>
                </c:pt>
                <c:pt idx="90">
                  <c:v>8.191290416098127</c:v>
                </c:pt>
                <c:pt idx="91">
                  <c:v>6.691290416098127</c:v>
                </c:pt>
                <c:pt idx="92">
                  <c:v>5.8912904160981299</c:v>
                </c:pt>
                <c:pt idx="93">
                  <c:v>8.2912904160981284</c:v>
                </c:pt>
                <c:pt idx="94">
                  <c:v>4.191290416098127</c:v>
                </c:pt>
                <c:pt idx="95">
                  <c:v>3.566290416098127</c:v>
                </c:pt>
                <c:pt idx="96">
                  <c:v>3.191290416098127</c:v>
                </c:pt>
                <c:pt idx="97">
                  <c:v>4.2912904160981213</c:v>
                </c:pt>
                <c:pt idx="98">
                  <c:v>2.9112904160981259</c:v>
                </c:pt>
                <c:pt idx="99">
                  <c:v>3.248433273240984</c:v>
                </c:pt>
                <c:pt idx="100">
                  <c:v>2.191290416098127</c:v>
                </c:pt>
              </c:numCache>
            </c:numRef>
          </c:val>
          <c:smooth val="0"/>
          <c:extLst>
            <c:ext xmlns:c16="http://schemas.microsoft.com/office/drawing/2014/chart" uri="{C3380CC4-5D6E-409C-BE32-E72D297353CC}">
              <c16:uniqueId val="{00000000-0738-4058-BB5D-7E7EC5206B42}"/>
            </c:ext>
          </c:extLst>
        </c:ser>
        <c:dLbls>
          <c:showLegendKey val="0"/>
          <c:showVal val="0"/>
          <c:showCatName val="0"/>
          <c:showSerName val="0"/>
          <c:showPercent val="0"/>
          <c:showBubbleSize val="0"/>
        </c:dLbls>
        <c:smooth val="0"/>
        <c:axId val="174911632"/>
        <c:axId val="174914512"/>
      </c:lineChart>
      <c:dateAx>
        <c:axId val="174911632"/>
        <c:scaling>
          <c:orientation val="minMax"/>
          <c:min val="43850"/>
        </c:scaling>
        <c:delete val="1"/>
        <c:axPos val="b"/>
        <c:numFmt formatCode="m/d/yyyy" sourceLinked="1"/>
        <c:majorTickMark val="none"/>
        <c:minorTickMark val="none"/>
        <c:tickLblPos val="nextTo"/>
        <c:crossAx val="174914512"/>
        <c:crosses val="autoZero"/>
        <c:auto val="1"/>
        <c:lblOffset val="100"/>
        <c:baseTimeUnit val="days"/>
        <c:majorUnit val="2"/>
        <c:majorTimeUnit val="months"/>
        <c:minorUnit val="2"/>
        <c:minorTimeUnit val="months"/>
      </c:dateAx>
      <c:valAx>
        <c:axId val="17491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Mosteller Value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911632"/>
        <c:crossesAt val="43509"/>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v>Mosteller</c:v>
          </c:tx>
          <c:spPr>
            <a:ln w="28575" cap="rnd">
              <a:solidFill>
                <a:schemeClr val="accent1"/>
              </a:solidFill>
              <a:round/>
            </a:ln>
            <a:effectLst/>
          </c:spPr>
          <c:marker>
            <c:symbol val="none"/>
          </c:marker>
          <c:cat>
            <c:numRef>
              <c:f>[president_polls538.xlsx]Sheet2!$A$7:$A$74</c:f>
              <c:numCache>
                <c:formatCode>m/d/yyyy</c:formatCode>
                <c:ptCount val="68"/>
                <c:pt idx="0">
                  <c:v>43768</c:v>
                </c:pt>
                <c:pt idx="1">
                  <c:v>43777</c:v>
                </c:pt>
                <c:pt idx="2">
                  <c:v>43779</c:v>
                </c:pt>
                <c:pt idx="3">
                  <c:v>43787</c:v>
                </c:pt>
                <c:pt idx="4">
                  <c:v>43822</c:v>
                </c:pt>
                <c:pt idx="5">
                  <c:v>43892</c:v>
                </c:pt>
                <c:pt idx="6">
                  <c:v>43922</c:v>
                </c:pt>
                <c:pt idx="7">
                  <c:v>43948</c:v>
                </c:pt>
                <c:pt idx="8">
                  <c:v>43958</c:v>
                </c:pt>
                <c:pt idx="9">
                  <c:v>43964</c:v>
                </c:pt>
                <c:pt idx="10">
                  <c:v>43969</c:v>
                </c:pt>
                <c:pt idx="11">
                  <c:v>43977</c:v>
                </c:pt>
                <c:pt idx="12">
                  <c:v>43978</c:v>
                </c:pt>
                <c:pt idx="13">
                  <c:v>43995</c:v>
                </c:pt>
                <c:pt idx="14">
                  <c:v>44005</c:v>
                </c:pt>
                <c:pt idx="15">
                  <c:v>44008</c:v>
                </c:pt>
                <c:pt idx="16">
                  <c:v>44012</c:v>
                </c:pt>
                <c:pt idx="17">
                  <c:v>44014</c:v>
                </c:pt>
                <c:pt idx="18">
                  <c:v>44027</c:v>
                </c:pt>
                <c:pt idx="19">
                  <c:v>44028</c:v>
                </c:pt>
                <c:pt idx="20">
                  <c:v>44030</c:v>
                </c:pt>
                <c:pt idx="21">
                  <c:v>44036</c:v>
                </c:pt>
                <c:pt idx="22">
                  <c:v>44038</c:v>
                </c:pt>
                <c:pt idx="23">
                  <c:v>44039</c:v>
                </c:pt>
                <c:pt idx="24">
                  <c:v>44043</c:v>
                </c:pt>
                <c:pt idx="25">
                  <c:v>44051</c:v>
                </c:pt>
                <c:pt idx="26">
                  <c:v>44058</c:v>
                </c:pt>
                <c:pt idx="27">
                  <c:v>44059</c:v>
                </c:pt>
                <c:pt idx="28">
                  <c:v>44068</c:v>
                </c:pt>
                <c:pt idx="29">
                  <c:v>44073</c:v>
                </c:pt>
                <c:pt idx="30">
                  <c:v>44074</c:v>
                </c:pt>
                <c:pt idx="31">
                  <c:v>44076</c:v>
                </c:pt>
                <c:pt idx="32">
                  <c:v>44079</c:v>
                </c:pt>
                <c:pt idx="33">
                  <c:v>44081</c:v>
                </c:pt>
                <c:pt idx="34">
                  <c:v>44090</c:v>
                </c:pt>
                <c:pt idx="35">
                  <c:v>44093</c:v>
                </c:pt>
                <c:pt idx="36">
                  <c:v>44094</c:v>
                </c:pt>
                <c:pt idx="37">
                  <c:v>44095</c:v>
                </c:pt>
                <c:pt idx="38">
                  <c:v>44099</c:v>
                </c:pt>
                <c:pt idx="39">
                  <c:v>44100</c:v>
                </c:pt>
                <c:pt idx="40">
                  <c:v>44101</c:v>
                </c:pt>
                <c:pt idx="41">
                  <c:v>44103</c:v>
                </c:pt>
                <c:pt idx="42">
                  <c:v>44104</c:v>
                </c:pt>
                <c:pt idx="43">
                  <c:v>44110</c:v>
                </c:pt>
                <c:pt idx="44">
                  <c:v>44111</c:v>
                </c:pt>
                <c:pt idx="45">
                  <c:v>44113</c:v>
                </c:pt>
                <c:pt idx="46">
                  <c:v>44115</c:v>
                </c:pt>
                <c:pt idx="47">
                  <c:v>44116</c:v>
                </c:pt>
                <c:pt idx="48">
                  <c:v>44117</c:v>
                </c:pt>
                <c:pt idx="49">
                  <c:v>44118</c:v>
                </c:pt>
                <c:pt idx="50">
                  <c:v>44119</c:v>
                </c:pt>
                <c:pt idx="51">
                  <c:v>44120</c:v>
                </c:pt>
                <c:pt idx="52">
                  <c:v>44121</c:v>
                </c:pt>
                <c:pt idx="53">
                  <c:v>44122</c:v>
                </c:pt>
                <c:pt idx="54">
                  <c:v>44123</c:v>
                </c:pt>
                <c:pt idx="55">
                  <c:v>44124</c:v>
                </c:pt>
                <c:pt idx="56">
                  <c:v>44125</c:v>
                </c:pt>
                <c:pt idx="57">
                  <c:v>44126</c:v>
                </c:pt>
                <c:pt idx="58">
                  <c:v>44127</c:v>
                </c:pt>
                <c:pt idx="59">
                  <c:v>44128</c:v>
                </c:pt>
                <c:pt idx="60">
                  <c:v>44129</c:v>
                </c:pt>
                <c:pt idx="61">
                  <c:v>44130</c:v>
                </c:pt>
                <c:pt idx="62">
                  <c:v>44131</c:v>
                </c:pt>
                <c:pt idx="63">
                  <c:v>44132</c:v>
                </c:pt>
                <c:pt idx="64">
                  <c:v>44133</c:v>
                </c:pt>
                <c:pt idx="65">
                  <c:v>44134</c:v>
                </c:pt>
                <c:pt idx="66">
                  <c:v>44135</c:v>
                </c:pt>
                <c:pt idx="67">
                  <c:v>44136</c:v>
                </c:pt>
              </c:numCache>
            </c:numRef>
          </c:cat>
          <c:val>
            <c:numRef>
              <c:f>[president_polls538.xlsx]Sheet2!$B$7:$B$74</c:f>
              <c:numCache>
                <c:formatCode>General</c:formatCode>
                <c:ptCount val="68"/>
                <c:pt idx="0">
                  <c:v>1.7644181153449239</c:v>
                </c:pt>
                <c:pt idx="1">
                  <c:v>7.4444181153449236</c:v>
                </c:pt>
                <c:pt idx="2">
                  <c:v>0.23558188465507612</c:v>
                </c:pt>
                <c:pt idx="3">
                  <c:v>2.2644181153449239</c:v>
                </c:pt>
                <c:pt idx="4">
                  <c:v>8.4855818846550761</c:v>
                </c:pt>
                <c:pt idx="5">
                  <c:v>8.4605818846550775</c:v>
                </c:pt>
                <c:pt idx="6">
                  <c:v>2.2355818846550761</c:v>
                </c:pt>
                <c:pt idx="7">
                  <c:v>1.3355818846550775</c:v>
                </c:pt>
                <c:pt idx="8">
                  <c:v>0.76441811534492388</c:v>
                </c:pt>
                <c:pt idx="9">
                  <c:v>2.2355818846550761</c:v>
                </c:pt>
                <c:pt idx="10">
                  <c:v>0.76441811534492388</c:v>
                </c:pt>
                <c:pt idx="11">
                  <c:v>2.2355818846550761</c:v>
                </c:pt>
                <c:pt idx="12">
                  <c:v>4.2355818846550761</c:v>
                </c:pt>
                <c:pt idx="13">
                  <c:v>1.7644181153449239</c:v>
                </c:pt>
                <c:pt idx="14">
                  <c:v>1.7644181153449239</c:v>
                </c:pt>
                <c:pt idx="15">
                  <c:v>3.7644181153449239</c:v>
                </c:pt>
                <c:pt idx="16">
                  <c:v>2.6094181153449227</c:v>
                </c:pt>
                <c:pt idx="17">
                  <c:v>3.2355818846550761</c:v>
                </c:pt>
                <c:pt idx="18">
                  <c:v>3.7644181153449239</c:v>
                </c:pt>
                <c:pt idx="19">
                  <c:v>3.2855818846550733</c:v>
                </c:pt>
                <c:pt idx="20">
                  <c:v>6.7355818846550761</c:v>
                </c:pt>
                <c:pt idx="21">
                  <c:v>0.76441811534492388</c:v>
                </c:pt>
                <c:pt idx="22">
                  <c:v>0.76441811534492388</c:v>
                </c:pt>
                <c:pt idx="23">
                  <c:v>1.5689152179884118</c:v>
                </c:pt>
                <c:pt idx="24">
                  <c:v>1.0455818846550784</c:v>
                </c:pt>
                <c:pt idx="25">
                  <c:v>1.7644181153449239</c:v>
                </c:pt>
                <c:pt idx="26">
                  <c:v>3.1355818846550747</c:v>
                </c:pt>
                <c:pt idx="27">
                  <c:v>1.2355818846550761</c:v>
                </c:pt>
                <c:pt idx="28">
                  <c:v>0.76441811534492388</c:v>
                </c:pt>
                <c:pt idx="29">
                  <c:v>4.3744181153449233</c:v>
                </c:pt>
                <c:pt idx="30">
                  <c:v>0.72224855132174071</c:v>
                </c:pt>
                <c:pt idx="31">
                  <c:v>0.23558188465507612</c:v>
                </c:pt>
                <c:pt idx="32">
                  <c:v>0.76441811534492388</c:v>
                </c:pt>
                <c:pt idx="33">
                  <c:v>2.2355818846550761</c:v>
                </c:pt>
                <c:pt idx="34">
                  <c:v>0.76441811534492388</c:v>
                </c:pt>
                <c:pt idx="35">
                  <c:v>0.23558188465507612</c:v>
                </c:pt>
                <c:pt idx="36">
                  <c:v>0.53558188465507328</c:v>
                </c:pt>
                <c:pt idx="37">
                  <c:v>2.2355818846550761</c:v>
                </c:pt>
                <c:pt idx="38">
                  <c:v>1.2355818846550761</c:v>
                </c:pt>
                <c:pt idx="39">
                  <c:v>0.76441811534492388</c:v>
                </c:pt>
                <c:pt idx="40">
                  <c:v>2.7644181153449239</c:v>
                </c:pt>
                <c:pt idx="41">
                  <c:v>2.7644181153449239</c:v>
                </c:pt>
                <c:pt idx="42">
                  <c:v>2.8544181153449273</c:v>
                </c:pt>
                <c:pt idx="43">
                  <c:v>1.3355818846550775</c:v>
                </c:pt>
                <c:pt idx="44">
                  <c:v>2.0355818846550804</c:v>
                </c:pt>
                <c:pt idx="45">
                  <c:v>0.76441811534492388</c:v>
                </c:pt>
                <c:pt idx="46">
                  <c:v>1.2355818846550761</c:v>
                </c:pt>
                <c:pt idx="47">
                  <c:v>3.2644181153449239</c:v>
                </c:pt>
                <c:pt idx="48">
                  <c:v>3.2644181153449239</c:v>
                </c:pt>
                <c:pt idx="49">
                  <c:v>3.7644181153449239</c:v>
                </c:pt>
                <c:pt idx="50">
                  <c:v>3.4310847820115953</c:v>
                </c:pt>
                <c:pt idx="51">
                  <c:v>2.2644181153449239</c:v>
                </c:pt>
                <c:pt idx="52">
                  <c:v>3.2644181153449239</c:v>
                </c:pt>
                <c:pt idx="53">
                  <c:v>3.7644181153449239</c:v>
                </c:pt>
                <c:pt idx="54">
                  <c:v>0.91441811534492246</c:v>
                </c:pt>
                <c:pt idx="55">
                  <c:v>2.616918115344923</c:v>
                </c:pt>
                <c:pt idx="56">
                  <c:v>0.43108478201158817</c:v>
                </c:pt>
                <c:pt idx="57">
                  <c:v>3.2644181153449239</c:v>
                </c:pt>
                <c:pt idx="58">
                  <c:v>1.5894181153449267</c:v>
                </c:pt>
                <c:pt idx="59">
                  <c:v>3.2644181153449239</c:v>
                </c:pt>
                <c:pt idx="60">
                  <c:v>1.2644181153449239</c:v>
                </c:pt>
                <c:pt idx="61">
                  <c:v>3.4644181153449267</c:v>
                </c:pt>
                <c:pt idx="62">
                  <c:v>3.0977514486782596</c:v>
                </c:pt>
                <c:pt idx="63">
                  <c:v>2.2644181153449239</c:v>
                </c:pt>
                <c:pt idx="64">
                  <c:v>4.2644181153449239</c:v>
                </c:pt>
                <c:pt idx="65">
                  <c:v>4.2644181153449239</c:v>
                </c:pt>
                <c:pt idx="66">
                  <c:v>1.6844181153449185</c:v>
                </c:pt>
                <c:pt idx="67">
                  <c:v>2.2215609724877794</c:v>
                </c:pt>
              </c:numCache>
            </c:numRef>
          </c:val>
          <c:smooth val="0"/>
          <c:extLst>
            <c:ext xmlns:c16="http://schemas.microsoft.com/office/drawing/2014/chart" uri="{C3380CC4-5D6E-409C-BE32-E72D297353CC}">
              <c16:uniqueId val="{00000000-B6E5-4E57-9C22-8769A9C29B3F}"/>
            </c:ext>
          </c:extLst>
        </c:ser>
        <c:dLbls>
          <c:showLegendKey val="0"/>
          <c:showVal val="0"/>
          <c:showCatName val="0"/>
          <c:showSerName val="0"/>
          <c:showPercent val="0"/>
          <c:showBubbleSize val="0"/>
        </c:dLbls>
        <c:smooth val="0"/>
        <c:axId val="174911632"/>
        <c:axId val="174914512"/>
      </c:lineChart>
      <c:dateAx>
        <c:axId val="174911632"/>
        <c:scaling>
          <c:orientation val="minMax"/>
          <c:min val="43831"/>
        </c:scaling>
        <c:delete val="1"/>
        <c:axPos val="b"/>
        <c:numFmt formatCode="m/d/yyyy" sourceLinked="1"/>
        <c:majorTickMark val="none"/>
        <c:minorTickMark val="none"/>
        <c:tickLblPos val="nextTo"/>
        <c:crossAx val="174914512"/>
        <c:crosses val="autoZero"/>
        <c:auto val="1"/>
        <c:lblOffset val="100"/>
        <c:baseTimeUnit val="days"/>
      </c:dateAx>
      <c:valAx>
        <c:axId val="17491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Mosteller Value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91163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[president_polls538.xlsx]PivotJT (2)!PivotTable51</c:name>
    <c:fmtId val="-1"/>
  </c:pivotSource>
  <c:chart>
    <c:title>
      <c:tx>
        <c:rich>
          <a:bodyPr rot="0" spcFirstLastPara="1" vertOverflow="ellipsis" vert="horz" wrap="square" anchor="t" anchorCtr="1"/>
          <a:lstStyle/>
          <a:p>
            <a:pPr>
              <a:defRPr sz="1400" b="0" i="0" u="none" strike="noStrike" kern="1200" spc="0" baseline="0">
                <a:solidFill>
                  <a:schemeClr val="bg1"/>
                </a:solidFill>
                <a:latin typeface="+mn-lt"/>
                <a:ea typeface="+mn-ea"/>
                <a:cs typeface="+mn-cs"/>
              </a:defRPr>
            </a:pPr>
            <a:r>
              <a:rPr lang="en-US" sz="2400" dirty="0">
                <a:solidFill>
                  <a:schemeClr val="bg1"/>
                </a:solidFill>
                <a:latin typeface="News Gothic MT" panose="020B0504020203020204" pitchFamily="34" charset="0"/>
              </a:rPr>
              <a:t>Georgia</a:t>
            </a:r>
          </a:p>
        </c:rich>
      </c:tx>
      <c:layout>
        <c:manualLayout>
          <c:xMode val="edge"/>
          <c:yMode val="edge"/>
          <c:x val="0.42290941985910335"/>
          <c:y val="8.0908449642638464E-2"/>
        </c:manualLayout>
      </c:layout>
      <c:overlay val="0"/>
      <c:spPr>
        <a:solidFill>
          <a:srgbClr val="000000"/>
        </a:solidFill>
        <a:ln>
          <a:noFill/>
        </a:ln>
        <a:effectLst/>
      </c:spPr>
      <c:txPr>
        <a:bodyPr rot="0" spcFirstLastPara="1" vertOverflow="ellipsis" vert="horz" wrap="square" anchor="t" anchorCtr="1"/>
        <a:lstStyle/>
        <a:p>
          <a:pPr>
            <a:defRPr sz="1400" b="0" i="0" u="none" strike="noStrike" kern="1200" spc="0" baseline="0">
              <a:solidFill>
                <a:schemeClr val="bg1"/>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rgbClr val="FF0000"/>
            </a:solidFill>
            <a:round/>
          </a:ln>
          <a:effectLst/>
        </c:spPr>
        <c:marker>
          <c:symbol val="circle"/>
          <c:size val="5"/>
          <c:spPr>
            <a:noFill/>
            <a:ln w="9525">
              <a:noFill/>
            </a:ln>
            <a:effectLst/>
          </c:spPr>
        </c:marker>
      </c:pivotFmt>
      <c:pivotFmt>
        <c:idx val="5"/>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noFill/>
            <a:ln w="9525">
              <a:noFill/>
            </a:ln>
            <a:effectLst/>
          </c:spPr>
        </c:marker>
      </c:pivotFmt>
      <c:pivotFmt>
        <c:idx val="17"/>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rgbClr val="FF0000"/>
            </a:solidFill>
            <a:round/>
          </a:ln>
          <a:effectLst/>
        </c:spPr>
        <c:marker>
          <c:symbol val="circle"/>
          <c:size val="5"/>
          <c:spPr>
            <a:noFill/>
            <a:ln w="9525">
              <a:noFill/>
            </a:ln>
            <a:effectLst/>
          </c:spPr>
        </c:marker>
      </c:pivotFmt>
      <c:pivotFmt>
        <c:idx val="21"/>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circle"/>
          <c:size val="5"/>
          <c:spPr>
            <a:noFill/>
            <a:ln w="9525">
              <a:noFill/>
            </a:ln>
            <a:effectLst/>
          </c:spPr>
        </c:marker>
      </c:pivotFmt>
      <c:pivotFmt>
        <c:idx val="25"/>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rgbClr val="FF0000"/>
            </a:solidFill>
            <a:round/>
          </a:ln>
          <a:effectLst/>
        </c:spPr>
        <c:marker>
          <c:symbol val="circle"/>
          <c:size val="5"/>
          <c:spPr>
            <a:noFill/>
            <a:ln w="9525">
              <a:noFill/>
            </a:ln>
            <a:effectLst/>
          </c:spPr>
        </c:marker>
      </c:pivotFmt>
      <c:pivotFmt>
        <c:idx val="29"/>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rgbClr val="156082"/>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rgbClr val="156082"/>
            </a:solidFill>
            <a:round/>
          </a:ln>
          <a:effectLst/>
        </c:spPr>
        <c:marker>
          <c:symbol val="circle"/>
          <c:size val="5"/>
          <c:spPr>
            <a:noFill/>
            <a:ln w="9525">
              <a:noFill/>
            </a:ln>
            <a:effectLst/>
          </c:spPr>
        </c:marker>
      </c:pivotFmt>
      <c:pivotFmt>
        <c:idx val="33"/>
        <c:spPr>
          <a:solidFill>
            <a:schemeClr val="accent1"/>
          </a:solidFill>
          <a:ln w="28575" cap="rnd">
            <a:solidFill>
              <a:srgbClr val="156082"/>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prstDash val="lgDash"/>
            <a:round/>
          </a:ln>
          <a:effectLst/>
        </c:spPr>
        <c:marker>
          <c:symbol val="circle"/>
          <c:size val="5"/>
          <c:spPr>
            <a:solidFill>
              <a:srgbClr val="156082"/>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rgbClr val="FF0000"/>
            </a:solidFill>
            <a:round/>
          </a:ln>
          <a:effectLst/>
        </c:spPr>
        <c:marker>
          <c:symbol val="circle"/>
          <c:size val="5"/>
        </c:marker>
      </c:pivotFmt>
      <c:pivotFmt>
        <c:idx val="37"/>
        <c:spPr>
          <a:solidFill>
            <a:schemeClr val="accent1"/>
          </a:solidFill>
          <a:ln w="28575" cap="rnd">
            <a:solidFill>
              <a:srgbClr val="FF0000"/>
            </a:solidFill>
            <a:round/>
          </a:ln>
          <a:effectLst/>
        </c:spPr>
        <c:marker>
          <c:symbol val="circle"/>
          <c:size val="5"/>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rgbClr val="156082"/>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rgbClr val="156082"/>
            </a:solidFill>
            <a:round/>
          </a:ln>
          <a:effectLst/>
        </c:spPr>
        <c:marker>
          <c:symbol val="circle"/>
          <c:size val="5"/>
          <c:spPr>
            <a:noFill/>
            <a:ln w="9525">
              <a:noFill/>
            </a:ln>
            <a:effectLst/>
          </c:spPr>
        </c:marker>
      </c:pivotFmt>
      <c:pivotFmt>
        <c:idx val="41"/>
        <c:spPr>
          <a:solidFill>
            <a:schemeClr val="accent1"/>
          </a:solidFill>
          <a:ln w="28575" cap="rnd">
            <a:solidFill>
              <a:srgbClr val="156082"/>
            </a:solidFill>
            <a:round/>
          </a:ln>
          <a:effectLst/>
        </c:spPr>
        <c:marker>
          <c:symbol val="circle"/>
          <c:size val="5"/>
          <c:spPr>
            <a:noFill/>
            <a:ln w="9525">
              <a:noFill/>
            </a:ln>
            <a:effectLst/>
          </c:spPr>
        </c:marker>
      </c:pivotFmt>
      <c:pivotFmt>
        <c:idx val="42"/>
        <c:spPr>
          <a:solidFill>
            <a:schemeClr val="accent1"/>
          </a:solidFill>
          <a:ln w="28575" cap="rnd">
            <a:solidFill>
              <a:srgbClr val="156082"/>
            </a:solidFill>
            <a:round/>
          </a:ln>
          <a:effectLst/>
        </c:spPr>
        <c:marker>
          <c:symbol val="circle"/>
          <c:size val="5"/>
          <c:spPr>
            <a:noFill/>
            <a:ln w="9525">
              <a:noFill/>
            </a:ln>
            <a:effectLst/>
          </c:spPr>
        </c:marker>
      </c:pivotFmt>
      <c:pivotFmt>
        <c:idx val="43"/>
        <c:spPr>
          <a:solidFill>
            <a:schemeClr val="accent1"/>
          </a:solidFill>
          <a:ln w="28575" cap="rnd">
            <a:solidFill>
              <a:srgbClr val="156082"/>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prstDash val="lgDash"/>
            <a:round/>
          </a:ln>
          <a:effectLst/>
        </c:spPr>
        <c:marker>
          <c:symbol val="circle"/>
          <c:size val="5"/>
          <c:spPr>
            <a:solidFill>
              <a:srgbClr val="156082"/>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47"/>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48"/>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49"/>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rgbClr val="156082"/>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rgbClr val="156082"/>
            </a:solidFill>
            <a:round/>
          </a:ln>
          <a:effectLst/>
        </c:spPr>
        <c:marker>
          <c:symbol val="circle"/>
          <c:size val="5"/>
          <c:spPr>
            <a:noFill/>
            <a:ln w="9525">
              <a:noFill/>
            </a:ln>
            <a:effectLst/>
          </c:spPr>
        </c:marker>
      </c:pivotFmt>
      <c:pivotFmt>
        <c:idx val="53"/>
        <c:spPr>
          <a:solidFill>
            <a:schemeClr val="accent1"/>
          </a:solidFill>
          <a:ln w="28575" cap="rnd">
            <a:solidFill>
              <a:srgbClr val="156082"/>
            </a:solidFill>
            <a:round/>
          </a:ln>
          <a:effectLst/>
        </c:spPr>
        <c:marker>
          <c:symbol val="circle"/>
          <c:size val="5"/>
          <c:spPr>
            <a:noFill/>
            <a:ln w="9525">
              <a:noFill/>
            </a:ln>
            <a:effectLst/>
          </c:spPr>
        </c:marker>
      </c:pivotFmt>
      <c:pivotFmt>
        <c:idx val="54"/>
        <c:spPr>
          <a:solidFill>
            <a:schemeClr val="accent1"/>
          </a:solidFill>
          <a:ln w="28575" cap="rnd">
            <a:solidFill>
              <a:srgbClr val="156082"/>
            </a:solidFill>
            <a:round/>
          </a:ln>
          <a:effectLst/>
        </c:spPr>
        <c:marker>
          <c:symbol val="circle"/>
          <c:size val="5"/>
          <c:spPr>
            <a:noFill/>
            <a:ln w="9525">
              <a:noFill/>
            </a:ln>
            <a:effectLst/>
          </c:spPr>
        </c:marker>
      </c:pivotFmt>
      <c:pivotFmt>
        <c:idx val="55"/>
        <c:spPr>
          <a:solidFill>
            <a:schemeClr val="accent1"/>
          </a:solidFill>
          <a:ln w="28575" cap="rnd">
            <a:solidFill>
              <a:srgbClr val="156082"/>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prstDash val="lgDash"/>
            <a:round/>
          </a:ln>
          <a:effectLst/>
        </c:spPr>
        <c:marker>
          <c:symbol val="circle"/>
          <c:size val="5"/>
          <c:spPr>
            <a:solidFill>
              <a:srgbClr val="156082"/>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59"/>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60"/>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61"/>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5156585187437846E-2"/>
          <c:y val="0.18173256606919946"/>
          <c:w val="0.9169025393081115"/>
          <c:h val="0.59642606109287577"/>
        </c:manualLayout>
      </c:layout>
      <c:lineChart>
        <c:grouping val="standard"/>
        <c:varyColors val="0"/>
        <c:ser>
          <c:idx val="0"/>
          <c:order val="0"/>
          <c:tx>
            <c:strRef>
              <c:f>'PivotJT (2)'!$B$6:$B$8</c:f>
              <c:strCache>
                <c:ptCount val="1"/>
                <c:pt idx="0">
                  <c:v>Biden - Presidential Vote Total</c:v>
                </c:pt>
              </c:strCache>
            </c:strRef>
          </c:tx>
          <c:spPr>
            <a:ln w="28575" cap="rnd">
              <a:solidFill>
                <a:srgbClr val="156082"/>
              </a:solidFill>
              <a:round/>
            </a:ln>
            <a:effectLst/>
          </c:spPr>
          <c:marker>
            <c:symbol val="circle"/>
            <c:size val="5"/>
            <c:spPr>
              <a:noFill/>
              <a:ln w="9525">
                <a:noFill/>
              </a:ln>
              <a:effectLst/>
            </c:spPr>
          </c:marker>
          <c:dPt>
            <c:idx val="28"/>
            <c:marker>
              <c:symbol val="circle"/>
              <c:size val="5"/>
              <c:spPr>
                <a:noFill/>
                <a:ln w="9525">
                  <a:noFill/>
                </a:ln>
                <a:effectLst/>
              </c:spPr>
            </c:marker>
            <c:bubble3D val="0"/>
            <c:extLst>
              <c:ext xmlns:c16="http://schemas.microsoft.com/office/drawing/2014/chart" uri="{C3380CC4-5D6E-409C-BE32-E72D297353CC}">
                <c16:uniqueId val="{00000000-613A-4F8B-BBFA-030D952F41FE}"/>
              </c:ext>
            </c:extLst>
          </c:dPt>
          <c:dPt>
            <c:idx val="31"/>
            <c:marker>
              <c:symbol val="circle"/>
              <c:size val="5"/>
              <c:spPr>
                <a:noFill/>
                <a:ln w="9525">
                  <a:noFill/>
                </a:ln>
                <a:effectLst/>
              </c:spPr>
            </c:marker>
            <c:bubble3D val="0"/>
            <c:extLst>
              <c:ext xmlns:c16="http://schemas.microsoft.com/office/drawing/2014/chart" uri="{C3380CC4-5D6E-409C-BE32-E72D297353CC}">
                <c16:uniqueId val="{00000001-613A-4F8B-BBFA-030D952F41FE}"/>
              </c:ext>
            </c:extLst>
          </c:dPt>
          <c:dPt>
            <c:idx val="64"/>
            <c:marker>
              <c:symbol val="circle"/>
              <c:size val="5"/>
              <c:spPr>
                <a:noFill/>
                <a:ln w="9525">
                  <a:noFill/>
                </a:ln>
                <a:effectLst/>
              </c:spPr>
            </c:marker>
            <c:bubble3D val="0"/>
            <c:extLst>
              <c:ext xmlns:c16="http://schemas.microsoft.com/office/drawing/2014/chart" uri="{C3380CC4-5D6E-409C-BE32-E72D297353CC}">
                <c16:uniqueId val="{00000002-613A-4F8B-BBFA-030D952F41FE}"/>
              </c:ext>
            </c:extLst>
          </c:dPt>
          <c:dPt>
            <c:idx val="67"/>
            <c:marker>
              <c:symbol val="circle"/>
              <c:size val="5"/>
              <c:spPr>
                <a:noFill/>
                <a:ln w="9525">
                  <a:noFill/>
                </a:ln>
                <a:effectLst/>
              </c:spPr>
            </c:marker>
            <c:bubble3D val="0"/>
            <c:spPr>
              <a:ln w="28575" cap="rnd">
                <a:solidFill>
                  <a:srgbClr val="156082"/>
                </a:solidFill>
                <a:round/>
              </a:ln>
              <a:effectLst/>
            </c:spPr>
            <c:extLst>
              <c:ext xmlns:c16="http://schemas.microsoft.com/office/drawing/2014/chart" uri="{C3380CC4-5D6E-409C-BE32-E72D297353CC}">
                <c16:uniqueId val="{00000004-613A-4F8B-BBFA-030D952F41FE}"/>
              </c:ext>
            </c:extLst>
          </c:dPt>
          <c:dLbls>
            <c:dLbl>
              <c:idx val="67"/>
              <c:layout>
                <c:manualLayout>
                  <c:x val="0"/>
                  <c:y val="-3.3981089284621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3A-4F8B-BBFA-030D952F41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'PivotJT (2)'!$A$9:$A$77</c:f>
              <c:strCache>
                <c:ptCount val="68"/>
                <c:pt idx="0">
                  <c:v>10/30/2019</c:v>
                </c:pt>
                <c:pt idx="1">
                  <c:v>11/8/2019</c:v>
                </c:pt>
                <c:pt idx="2">
                  <c:v>11/10/2019</c:v>
                </c:pt>
                <c:pt idx="3">
                  <c:v>11/18/2019</c:v>
                </c:pt>
                <c:pt idx="4">
                  <c:v>12/23/2019</c:v>
                </c:pt>
                <c:pt idx="5">
                  <c:v>3/2/2020</c:v>
                </c:pt>
                <c:pt idx="6">
                  <c:v>4/1/2020</c:v>
                </c:pt>
                <c:pt idx="7">
                  <c:v>4/27/2020</c:v>
                </c:pt>
                <c:pt idx="8">
                  <c:v>5/7/2020</c:v>
                </c:pt>
                <c:pt idx="9">
                  <c:v>5/13/2020</c:v>
                </c:pt>
                <c:pt idx="10">
                  <c:v>5/18/2020</c:v>
                </c:pt>
                <c:pt idx="11">
                  <c:v>5/26/2020</c:v>
                </c:pt>
                <c:pt idx="12">
                  <c:v>5/27/2020</c:v>
                </c:pt>
                <c:pt idx="13">
                  <c:v>6/13/2020</c:v>
                </c:pt>
                <c:pt idx="14">
                  <c:v>6/23/2020</c:v>
                </c:pt>
                <c:pt idx="15">
                  <c:v>6/26/2020</c:v>
                </c:pt>
                <c:pt idx="16">
                  <c:v>6/30/2020</c:v>
                </c:pt>
                <c:pt idx="17">
                  <c:v>7/2/2020</c:v>
                </c:pt>
                <c:pt idx="18">
                  <c:v>7/15/2020</c:v>
                </c:pt>
                <c:pt idx="19">
                  <c:v>7/16/2020</c:v>
                </c:pt>
                <c:pt idx="20">
                  <c:v>7/18/2020</c:v>
                </c:pt>
                <c:pt idx="21">
                  <c:v>7/24/2020</c:v>
                </c:pt>
                <c:pt idx="22">
                  <c:v>7/26/2020</c:v>
                </c:pt>
                <c:pt idx="23">
                  <c:v>7/27/2020</c:v>
                </c:pt>
                <c:pt idx="24">
                  <c:v>7/31/2020</c:v>
                </c:pt>
                <c:pt idx="25">
                  <c:v>8/8/2020</c:v>
                </c:pt>
                <c:pt idx="26">
                  <c:v>8/15/2020</c:v>
                </c:pt>
                <c:pt idx="27">
                  <c:v>8/16/2020</c:v>
                </c:pt>
                <c:pt idx="28">
                  <c:v>8/25/2020</c:v>
                </c:pt>
                <c:pt idx="29">
                  <c:v>8/30/2020</c:v>
                </c:pt>
                <c:pt idx="30">
                  <c:v>8/31/2020</c:v>
                </c:pt>
                <c:pt idx="31">
                  <c:v>9/2/2020</c:v>
                </c:pt>
                <c:pt idx="32">
                  <c:v>9/5/2020</c:v>
                </c:pt>
                <c:pt idx="33">
                  <c:v>9/7/2020</c:v>
                </c:pt>
                <c:pt idx="34">
                  <c:v>9/16/2020</c:v>
                </c:pt>
                <c:pt idx="35">
                  <c:v>9/19/2020</c:v>
                </c:pt>
                <c:pt idx="36">
                  <c:v>9/20/2020</c:v>
                </c:pt>
                <c:pt idx="37">
                  <c:v>9/21/2020</c:v>
                </c:pt>
                <c:pt idx="38">
                  <c:v>9/25/2020</c:v>
                </c:pt>
                <c:pt idx="39">
                  <c:v>9/26/2020</c:v>
                </c:pt>
                <c:pt idx="40">
                  <c:v>9/27/2020</c:v>
                </c:pt>
                <c:pt idx="41">
                  <c:v>9/29/2020</c:v>
                </c:pt>
                <c:pt idx="42">
                  <c:v>9/30/2020</c:v>
                </c:pt>
                <c:pt idx="43">
                  <c:v>10/6/2020</c:v>
                </c:pt>
                <c:pt idx="44">
                  <c:v>10/7/2020</c:v>
                </c:pt>
                <c:pt idx="45">
                  <c:v>10/9/2020</c:v>
                </c:pt>
                <c:pt idx="46">
                  <c:v>10/11/2020</c:v>
                </c:pt>
                <c:pt idx="47">
                  <c:v>10/12/2020</c:v>
                </c:pt>
                <c:pt idx="48">
                  <c:v>10/13/2020</c:v>
                </c:pt>
                <c:pt idx="49">
                  <c:v>10/14/2020</c:v>
                </c:pt>
                <c:pt idx="50">
                  <c:v>10/15/2020</c:v>
                </c:pt>
                <c:pt idx="51">
                  <c:v>10/16/2020</c:v>
                </c:pt>
                <c:pt idx="52">
                  <c:v>10/17/2020</c:v>
                </c:pt>
                <c:pt idx="53">
                  <c:v>10/18/2020</c:v>
                </c:pt>
                <c:pt idx="54">
                  <c:v>10/19/2020</c:v>
                </c:pt>
                <c:pt idx="55">
                  <c:v>10/20/2020</c:v>
                </c:pt>
                <c:pt idx="56">
                  <c:v>10/21/2020</c:v>
                </c:pt>
                <c:pt idx="57">
                  <c:v>10/22/2020</c:v>
                </c:pt>
                <c:pt idx="58">
                  <c:v>10/23/2020</c:v>
                </c:pt>
                <c:pt idx="59">
                  <c:v>10/24/2020</c:v>
                </c:pt>
                <c:pt idx="60">
                  <c:v>10/25/2020</c:v>
                </c:pt>
                <c:pt idx="61">
                  <c:v>10/26/2020</c:v>
                </c:pt>
                <c:pt idx="62">
                  <c:v>10/27/2020</c:v>
                </c:pt>
                <c:pt idx="63">
                  <c:v>10/28/2020</c:v>
                </c:pt>
                <c:pt idx="64">
                  <c:v>10/29/2020</c:v>
                </c:pt>
                <c:pt idx="65">
                  <c:v>10/30/2020</c:v>
                </c:pt>
                <c:pt idx="66">
                  <c:v>10/31/2020</c:v>
                </c:pt>
                <c:pt idx="67">
                  <c:v>11/1/2020</c:v>
                </c:pt>
              </c:strCache>
            </c:strRef>
          </c:cat>
          <c:val>
            <c:numRef>
              <c:f>'PivotJT (2)'!$B$9:$B$77</c:f>
              <c:numCache>
                <c:formatCode>0.000</c:formatCode>
                <c:ptCount val="68"/>
                <c:pt idx="0">
                  <c:v>49.473055784446274</c:v>
                </c:pt>
                <c:pt idx="1">
                  <c:v>49.473055784446274</c:v>
                </c:pt>
                <c:pt idx="2">
                  <c:v>49.473055784446274</c:v>
                </c:pt>
                <c:pt idx="3">
                  <c:v>49.473055784446274</c:v>
                </c:pt>
                <c:pt idx="4">
                  <c:v>49.473055784446274</c:v>
                </c:pt>
                <c:pt idx="5">
                  <c:v>49.473055784446274</c:v>
                </c:pt>
                <c:pt idx="6">
                  <c:v>49.473055784446274</c:v>
                </c:pt>
                <c:pt idx="7">
                  <c:v>49.473055784446274</c:v>
                </c:pt>
                <c:pt idx="8">
                  <c:v>49.473055784446274</c:v>
                </c:pt>
                <c:pt idx="9">
                  <c:v>49.473055784446274</c:v>
                </c:pt>
                <c:pt idx="10">
                  <c:v>49.473055784446274</c:v>
                </c:pt>
                <c:pt idx="11">
                  <c:v>49.473055784446274</c:v>
                </c:pt>
                <c:pt idx="12">
                  <c:v>49.473055784446274</c:v>
                </c:pt>
                <c:pt idx="13">
                  <c:v>49.473055784446274</c:v>
                </c:pt>
                <c:pt idx="14">
                  <c:v>49.473055784446274</c:v>
                </c:pt>
                <c:pt idx="15">
                  <c:v>49.473055784446274</c:v>
                </c:pt>
                <c:pt idx="16">
                  <c:v>49.473055784446274</c:v>
                </c:pt>
                <c:pt idx="17">
                  <c:v>49.473055784446274</c:v>
                </c:pt>
                <c:pt idx="18">
                  <c:v>49.473055784446274</c:v>
                </c:pt>
                <c:pt idx="19">
                  <c:v>49.473055784446274</c:v>
                </c:pt>
                <c:pt idx="20">
                  <c:v>49.473055784446274</c:v>
                </c:pt>
                <c:pt idx="21">
                  <c:v>49.473055784446274</c:v>
                </c:pt>
                <c:pt idx="22">
                  <c:v>49.473055784446274</c:v>
                </c:pt>
                <c:pt idx="23">
                  <c:v>49.473055784446274</c:v>
                </c:pt>
                <c:pt idx="24">
                  <c:v>49.473055784446274</c:v>
                </c:pt>
                <c:pt idx="25">
                  <c:v>49.473055784446274</c:v>
                </c:pt>
                <c:pt idx="26">
                  <c:v>49.473055784446274</c:v>
                </c:pt>
                <c:pt idx="27">
                  <c:v>49.473055784446274</c:v>
                </c:pt>
                <c:pt idx="28">
                  <c:v>49.473055784446274</c:v>
                </c:pt>
                <c:pt idx="29">
                  <c:v>49.473055784446274</c:v>
                </c:pt>
                <c:pt idx="30">
                  <c:v>49.473055784446274</c:v>
                </c:pt>
                <c:pt idx="31">
                  <c:v>49.473055784446274</c:v>
                </c:pt>
                <c:pt idx="32">
                  <c:v>49.473055784446274</c:v>
                </c:pt>
                <c:pt idx="33">
                  <c:v>49.473055784446274</c:v>
                </c:pt>
                <c:pt idx="34">
                  <c:v>49.473055784446274</c:v>
                </c:pt>
                <c:pt idx="35">
                  <c:v>49.473055784446274</c:v>
                </c:pt>
                <c:pt idx="36">
                  <c:v>49.473055784446274</c:v>
                </c:pt>
                <c:pt idx="37">
                  <c:v>49.473055784446274</c:v>
                </c:pt>
                <c:pt idx="38">
                  <c:v>49.473055784446274</c:v>
                </c:pt>
                <c:pt idx="39">
                  <c:v>49.473055784446274</c:v>
                </c:pt>
                <c:pt idx="40">
                  <c:v>49.473055784446274</c:v>
                </c:pt>
                <c:pt idx="41">
                  <c:v>49.473055784446274</c:v>
                </c:pt>
                <c:pt idx="42">
                  <c:v>49.473055784446274</c:v>
                </c:pt>
                <c:pt idx="43">
                  <c:v>49.473055784446274</c:v>
                </c:pt>
                <c:pt idx="44">
                  <c:v>49.473055784446274</c:v>
                </c:pt>
                <c:pt idx="45">
                  <c:v>49.473055784446274</c:v>
                </c:pt>
                <c:pt idx="46">
                  <c:v>49.473055784446274</c:v>
                </c:pt>
                <c:pt idx="47">
                  <c:v>49.473055784446274</c:v>
                </c:pt>
                <c:pt idx="48">
                  <c:v>49.473055784446274</c:v>
                </c:pt>
                <c:pt idx="49">
                  <c:v>49.473055784446274</c:v>
                </c:pt>
                <c:pt idx="50">
                  <c:v>49.473055784446274</c:v>
                </c:pt>
                <c:pt idx="51">
                  <c:v>49.473055784446274</c:v>
                </c:pt>
                <c:pt idx="52">
                  <c:v>49.473055784446274</c:v>
                </c:pt>
                <c:pt idx="53">
                  <c:v>49.473055784446274</c:v>
                </c:pt>
                <c:pt idx="54">
                  <c:v>49.473055784446274</c:v>
                </c:pt>
                <c:pt idx="55">
                  <c:v>49.473055784446274</c:v>
                </c:pt>
                <c:pt idx="56">
                  <c:v>49.473055784446274</c:v>
                </c:pt>
                <c:pt idx="57">
                  <c:v>49.473055784446274</c:v>
                </c:pt>
                <c:pt idx="58">
                  <c:v>49.473055784446274</c:v>
                </c:pt>
                <c:pt idx="59">
                  <c:v>49.473055784446274</c:v>
                </c:pt>
                <c:pt idx="60">
                  <c:v>49.473055784446274</c:v>
                </c:pt>
                <c:pt idx="61">
                  <c:v>49.473055784446274</c:v>
                </c:pt>
                <c:pt idx="62">
                  <c:v>49.473055784446274</c:v>
                </c:pt>
                <c:pt idx="63">
                  <c:v>49.473055784446274</c:v>
                </c:pt>
                <c:pt idx="64">
                  <c:v>49.473055784446274</c:v>
                </c:pt>
                <c:pt idx="65">
                  <c:v>49.473055784446274</c:v>
                </c:pt>
                <c:pt idx="66">
                  <c:v>49.473055784446274</c:v>
                </c:pt>
                <c:pt idx="67">
                  <c:v>49.473055784446274</c:v>
                </c:pt>
              </c:numCache>
            </c:numRef>
          </c:val>
          <c:smooth val="0"/>
          <c:extLst>
            <c:ext xmlns:c16="http://schemas.microsoft.com/office/drawing/2014/chart" uri="{C3380CC4-5D6E-409C-BE32-E72D297353CC}">
              <c16:uniqueId val="{00000005-613A-4F8B-BBFA-030D952F41FE}"/>
            </c:ext>
          </c:extLst>
        </c:ser>
        <c:ser>
          <c:idx val="1"/>
          <c:order val="1"/>
          <c:tx>
            <c:strRef>
              <c:f>'PivotJT (2)'!$C$6:$C$8</c:f>
              <c:strCache>
                <c:ptCount val="1"/>
                <c:pt idx="0">
                  <c:v>Biden - Average Polling Level</c:v>
                </c:pt>
              </c:strCache>
            </c:strRef>
          </c:tx>
          <c:spPr>
            <a:ln w="28575" cap="rnd">
              <a:solidFill>
                <a:schemeClr val="accent1"/>
              </a:solidFill>
              <a:prstDash val="lgDash"/>
              <a:round/>
            </a:ln>
            <a:effectLst/>
          </c:spPr>
          <c:marker>
            <c:symbol val="circle"/>
            <c:size val="5"/>
            <c:spPr>
              <a:solidFill>
                <a:srgbClr val="156082"/>
              </a:solidFill>
              <a:ln w="9525">
                <a:solidFill>
                  <a:schemeClr val="tx2"/>
                </a:solidFill>
              </a:ln>
              <a:effectLst/>
            </c:spPr>
          </c:marker>
          <c:cat>
            <c:strRef>
              <c:f>'PivotJT (2)'!$A$9:$A$77</c:f>
              <c:strCache>
                <c:ptCount val="68"/>
                <c:pt idx="0">
                  <c:v>10/30/2019</c:v>
                </c:pt>
                <c:pt idx="1">
                  <c:v>11/8/2019</c:v>
                </c:pt>
                <c:pt idx="2">
                  <c:v>11/10/2019</c:v>
                </c:pt>
                <c:pt idx="3">
                  <c:v>11/18/2019</c:v>
                </c:pt>
                <c:pt idx="4">
                  <c:v>12/23/2019</c:v>
                </c:pt>
                <c:pt idx="5">
                  <c:v>3/2/2020</c:v>
                </c:pt>
                <c:pt idx="6">
                  <c:v>4/1/2020</c:v>
                </c:pt>
                <c:pt idx="7">
                  <c:v>4/27/2020</c:v>
                </c:pt>
                <c:pt idx="8">
                  <c:v>5/7/2020</c:v>
                </c:pt>
                <c:pt idx="9">
                  <c:v>5/13/2020</c:v>
                </c:pt>
                <c:pt idx="10">
                  <c:v>5/18/2020</c:v>
                </c:pt>
                <c:pt idx="11">
                  <c:v>5/26/2020</c:v>
                </c:pt>
                <c:pt idx="12">
                  <c:v>5/27/2020</c:v>
                </c:pt>
                <c:pt idx="13">
                  <c:v>6/13/2020</c:v>
                </c:pt>
                <c:pt idx="14">
                  <c:v>6/23/2020</c:v>
                </c:pt>
                <c:pt idx="15">
                  <c:v>6/26/2020</c:v>
                </c:pt>
                <c:pt idx="16">
                  <c:v>6/30/2020</c:v>
                </c:pt>
                <c:pt idx="17">
                  <c:v>7/2/2020</c:v>
                </c:pt>
                <c:pt idx="18">
                  <c:v>7/15/2020</c:v>
                </c:pt>
                <c:pt idx="19">
                  <c:v>7/16/2020</c:v>
                </c:pt>
                <c:pt idx="20">
                  <c:v>7/18/2020</c:v>
                </c:pt>
                <c:pt idx="21">
                  <c:v>7/24/2020</c:v>
                </c:pt>
                <c:pt idx="22">
                  <c:v>7/26/2020</c:v>
                </c:pt>
                <c:pt idx="23">
                  <c:v>7/27/2020</c:v>
                </c:pt>
                <c:pt idx="24">
                  <c:v>7/31/2020</c:v>
                </c:pt>
                <c:pt idx="25">
                  <c:v>8/8/2020</c:v>
                </c:pt>
                <c:pt idx="26">
                  <c:v>8/15/2020</c:v>
                </c:pt>
                <c:pt idx="27">
                  <c:v>8/16/2020</c:v>
                </c:pt>
                <c:pt idx="28">
                  <c:v>8/25/2020</c:v>
                </c:pt>
                <c:pt idx="29">
                  <c:v>8/30/2020</c:v>
                </c:pt>
                <c:pt idx="30">
                  <c:v>8/31/2020</c:v>
                </c:pt>
                <c:pt idx="31">
                  <c:v>9/2/2020</c:v>
                </c:pt>
                <c:pt idx="32">
                  <c:v>9/5/2020</c:v>
                </c:pt>
                <c:pt idx="33">
                  <c:v>9/7/2020</c:v>
                </c:pt>
                <c:pt idx="34">
                  <c:v>9/16/2020</c:v>
                </c:pt>
                <c:pt idx="35">
                  <c:v>9/19/2020</c:v>
                </c:pt>
                <c:pt idx="36">
                  <c:v>9/20/2020</c:v>
                </c:pt>
                <c:pt idx="37">
                  <c:v>9/21/2020</c:v>
                </c:pt>
                <c:pt idx="38">
                  <c:v>9/25/2020</c:v>
                </c:pt>
                <c:pt idx="39">
                  <c:v>9/26/2020</c:v>
                </c:pt>
                <c:pt idx="40">
                  <c:v>9/27/2020</c:v>
                </c:pt>
                <c:pt idx="41">
                  <c:v>9/29/2020</c:v>
                </c:pt>
                <c:pt idx="42">
                  <c:v>9/30/2020</c:v>
                </c:pt>
                <c:pt idx="43">
                  <c:v>10/6/2020</c:v>
                </c:pt>
                <c:pt idx="44">
                  <c:v>10/7/2020</c:v>
                </c:pt>
                <c:pt idx="45">
                  <c:v>10/9/2020</c:v>
                </c:pt>
                <c:pt idx="46">
                  <c:v>10/11/2020</c:v>
                </c:pt>
                <c:pt idx="47">
                  <c:v>10/12/2020</c:v>
                </c:pt>
                <c:pt idx="48">
                  <c:v>10/13/2020</c:v>
                </c:pt>
                <c:pt idx="49">
                  <c:v>10/14/2020</c:v>
                </c:pt>
                <c:pt idx="50">
                  <c:v>10/15/2020</c:v>
                </c:pt>
                <c:pt idx="51">
                  <c:v>10/16/2020</c:v>
                </c:pt>
                <c:pt idx="52">
                  <c:v>10/17/2020</c:v>
                </c:pt>
                <c:pt idx="53">
                  <c:v>10/18/2020</c:v>
                </c:pt>
                <c:pt idx="54">
                  <c:v>10/19/2020</c:v>
                </c:pt>
                <c:pt idx="55">
                  <c:v>10/20/2020</c:v>
                </c:pt>
                <c:pt idx="56">
                  <c:v>10/21/2020</c:v>
                </c:pt>
                <c:pt idx="57">
                  <c:v>10/22/2020</c:v>
                </c:pt>
                <c:pt idx="58">
                  <c:v>10/23/2020</c:v>
                </c:pt>
                <c:pt idx="59">
                  <c:v>10/24/2020</c:v>
                </c:pt>
                <c:pt idx="60">
                  <c:v>10/25/2020</c:v>
                </c:pt>
                <c:pt idx="61">
                  <c:v>10/26/2020</c:v>
                </c:pt>
                <c:pt idx="62">
                  <c:v>10/27/2020</c:v>
                </c:pt>
                <c:pt idx="63">
                  <c:v>10/28/2020</c:v>
                </c:pt>
                <c:pt idx="64">
                  <c:v>10/29/2020</c:v>
                </c:pt>
                <c:pt idx="65">
                  <c:v>10/30/2020</c:v>
                </c:pt>
                <c:pt idx="66">
                  <c:v>10/31/2020</c:v>
                </c:pt>
                <c:pt idx="67">
                  <c:v>11/1/2020</c:v>
                </c:pt>
              </c:strCache>
            </c:strRef>
          </c:cat>
          <c:val>
            <c:numRef>
              <c:f>'PivotJT (2)'!$C$9:$C$77</c:f>
              <c:numCache>
                <c:formatCode>0.000</c:formatCode>
                <c:ptCount val="68"/>
                <c:pt idx="0">
                  <c:v>46</c:v>
                </c:pt>
                <c:pt idx="1">
                  <c:v>51.1</c:v>
                </c:pt>
                <c:pt idx="2">
                  <c:v>48</c:v>
                </c:pt>
                <c:pt idx="3">
                  <c:v>47</c:v>
                </c:pt>
                <c:pt idx="4">
                  <c:v>44</c:v>
                </c:pt>
                <c:pt idx="5">
                  <c:v>43.1</c:v>
                </c:pt>
                <c:pt idx="6">
                  <c:v>46</c:v>
                </c:pt>
                <c:pt idx="7">
                  <c:v>44</c:v>
                </c:pt>
                <c:pt idx="8">
                  <c:v>47</c:v>
                </c:pt>
                <c:pt idx="9">
                  <c:v>46</c:v>
                </c:pt>
                <c:pt idx="10">
                  <c:v>48</c:v>
                </c:pt>
                <c:pt idx="11">
                  <c:v>47</c:v>
                </c:pt>
                <c:pt idx="12">
                  <c:v>40</c:v>
                </c:pt>
                <c:pt idx="13">
                  <c:v>48</c:v>
                </c:pt>
                <c:pt idx="14">
                  <c:v>47</c:v>
                </c:pt>
                <c:pt idx="15">
                  <c:v>49</c:v>
                </c:pt>
                <c:pt idx="16">
                  <c:v>50.075000000000003</c:v>
                </c:pt>
                <c:pt idx="17">
                  <c:v>45</c:v>
                </c:pt>
                <c:pt idx="18">
                  <c:v>47</c:v>
                </c:pt>
                <c:pt idx="19">
                  <c:v>45.74</c:v>
                </c:pt>
                <c:pt idx="20">
                  <c:v>43.3</c:v>
                </c:pt>
                <c:pt idx="21">
                  <c:v>46</c:v>
                </c:pt>
                <c:pt idx="22">
                  <c:v>47</c:v>
                </c:pt>
                <c:pt idx="23">
                  <c:v>46.666666666666664</c:v>
                </c:pt>
                <c:pt idx="24">
                  <c:v>45.94</c:v>
                </c:pt>
                <c:pt idx="25">
                  <c:v>46</c:v>
                </c:pt>
                <c:pt idx="26">
                  <c:v>44.5</c:v>
                </c:pt>
                <c:pt idx="27">
                  <c:v>46</c:v>
                </c:pt>
                <c:pt idx="28">
                  <c:v>47</c:v>
                </c:pt>
                <c:pt idx="29">
                  <c:v>50.620000000000005</c:v>
                </c:pt>
                <c:pt idx="30">
                  <c:v>47.11</c:v>
                </c:pt>
                <c:pt idx="31">
                  <c:v>46</c:v>
                </c:pt>
                <c:pt idx="32">
                  <c:v>47</c:v>
                </c:pt>
                <c:pt idx="33">
                  <c:v>46</c:v>
                </c:pt>
                <c:pt idx="34">
                  <c:v>47</c:v>
                </c:pt>
                <c:pt idx="35">
                  <c:v>45.5</c:v>
                </c:pt>
                <c:pt idx="36">
                  <c:v>47</c:v>
                </c:pt>
                <c:pt idx="37">
                  <c:v>45.5</c:v>
                </c:pt>
                <c:pt idx="38">
                  <c:v>46</c:v>
                </c:pt>
                <c:pt idx="39">
                  <c:v>45</c:v>
                </c:pt>
                <c:pt idx="40">
                  <c:v>50</c:v>
                </c:pt>
                <c:pt idx="41">
                  <c:v>50</c:v>
                </c:pt>
                <c:pt idx="42">
                  <c:v>49.133333333333333</c:v>
                </c:pt>
                <c:pt idx="43">
                  <c:v>46.4</c:v>
                </c:pt>
                <c:pt idx="44">
                  <c:v>46.8</c:v>
                </c:pt>
                <c:pt idx="45">
                  <c:v>47</c:v>
                </c:pt>
                <c:pt idx="46">
                  <c:v>46.5</c:v>
                </c:pt>
                <c:pt idx="47">
                  <c:v>49.75</c:v>
                </c:pt>
                <c:pt idx="48">
                  <c:v>51</c:v>
                </c:pt>
                <c:pt idx="49">
                  <c:v>50.333333333333336</c:v>
                </c:pt>
                <c:pt idx="50">
                  <c:v>50.333333333333336</c:v>
                </c:pt>
                <c:pt idx="51">
                  <c:v>50</c:v>
                </c:pt>
                <c:pt idx="52">
                  <c:v>51</c:v>
                </c:pt>
                <c:pt idx="53">
                  <c:v>51</c:v>
                </c:pt>
                <c:pt idx="54">
                  <c:v>48.25</c:v>
                </c:pt>
                <c:pt idx="55">
                  <c:v>49.537500000000001</c:v>
                </c:pt>
                <c:pt idx="56">
                  <c:v>48.666666666666664</c:v>
                </c:pt>
                <c:pt idx="57">
                  <c:v>51</c:v>
                </c:pt>
                <c:pt idx="58">
                  <c:v>49.375</c:v>
                </c:pt>
                <c:pt idx="59">
                  <c:v>51</c:v>
                </c:pt>
                <c:pt idx="60">
                  <c:v>49.633333333333333</c:v>
                </c:pt>
                <c:pt idx="61">
                  <c:v>50.75</c:v>
                </c:pt>
                <c:pt idx="62">
                  <c:v>50</c:v>
                </c:pt>
                <c:pt idx="63">
                  <c:v>49.25</c:v>
                </c:pt>
                <c:pt idx="64">
                  <c:v>51</c:v>
                </c:pt>
                <c:pt idx="65">
                  <c:v>51</c:v>
                </c:pt>
                <c:pt idx="66">
                  <c:v>49.339999999999996</c:v>
                </c:pt>
                <c:pt idx="67">
                  <c:v>49.957142857142856</c:v>
                </c:pt>
              </c:numCache>
            </c:numRef>
          </c:val>
          <c:smooth val="0"/>
          <c:extLst>
            <c:ext xmlns:c16="http://schemas.microsoft.com/office/drawing/2014/chart" uri="{C3380CC4-5D6E-409C-BE32-E72D297353CC}">
              <c16:uniqueId val="{00000006-613A-4F8B-BBFA-030D952F41FE}"/>
            </c:ext>
          </c:extLst>
        </c:ser>
        <c:ser>
          <c:idx val="2"/>
          <c:order val="2"/>
          <c:tx>
            <c:strRef>
              <c:f>'PivotJT (2)'!$D$6:$D$8</c:f>
              <c:strCache>
                <c:ptCount val="1"/>
                <c:pt idx="0">
                  <c:v>Trump - Presidential Vote Total</c:v>
                </c:pt>
              </c:strCache>
            </c:strRef>
          </c:tx>
          <c:spPr>
            <a:ln w="28575" cap="rnd">
              <a:solidFill>
                <a:srgbClr val="FF0000"/>
              </a:solidFill>
              <a:round/>
            </a:ln>
            <a:effectLst/>
          </c:spPr>
          <c:marker>
            <c:symbol val="circle"/>
            <c:size val="5"/>
            <c:spPr>
              <a:solidFill>
                <a:srgbClr val="FF0000"/>
              </a:solidFill>
              <a:ln w="9525">
                <a:noFill/>
              </a:ln>
              <a:effectLst/>
            </c:spPr>
          </c:marker>
          <c:dPt>
            <c:idx val="28"/>
            <c:marker>
              <c:symbol val="circle"/>
              <c:size val="5"/>
              <c:spPr>
                <a:solidFill>
                  <a:srgbClr val="FF0000"/>
                </a:solidFill>
                <a:ln w="9525">
                  <a:noFill/>
                </a:ln>
                <a:effectLst/>
              </c:spPr>
            </c:marker>
            <c:bubble3D val="0"/>
            <c:extLst>
              <c:ext xmlns:c16="http://schemas.microsoft.com/office/drawing/2014/chart" uri="{C3380CC4-5D6E-409C-BE32-E72D297353CC}">
                <c16:uniqueId val="{00000007-613A-4F8B-BBFA-030D952F41FE}"/>
              </c:ext>
            </c:extLst>
          </c:dPt>
          <c:dPt>
            <c:idx val="31"/>
            <c:marker>
              <c:symbol val="circle"/>
              <c:size val="5"/>
              <c:spPr>
                <a:solidFill>
                  <a:srgbClr val="FF0000"/>
                </a:solidFill>
                <a:ln w="9525">
                  <a:noFill/>
                </a:ln>
                <a:effectLst/>
              </c:spPr>
            </c:marker>
            <c:bubble3D val="0"/>
            <c:extLst>
              <c:ext xmlns:c16="http://schemas.microsoft.com/office/drawing/2014/chart" uri="{C3380CC4-5D6E-409C-BE32-E72D297353CC}">
                <c16:uniqueId val="{00000008-613A-4F8B-BBFA-030D952F41FE}"/>
              </c:ext>
            </c:extLst>
          </c:dPt>
          <c:dPt>
            <c:idx val="64"/>
            <c:marker>
              <c:symbol val="circle"/>
              <c:size val="5"/>
              <c:spPr>
                <a:solidFill>
                  <a:srgbClr val="FF0000"/>
                </a:solidFill>
                <a:ln w="9525">
                  <a:noFill/>
                </a:ln>
                <a:effectLst/>
              </c:spPr>
            </c:marker>
            <c:bubble3D val="0"/>
            <c:extLst>
              <c:ext xmlns:c16="http://schemas.microsoft.com/office/drawing/2014/chart" uri="{C3380CC4-5D6E-409C-BE32-E72D297353CC}">
                <c16:uniqueId val="{00000009-613A-4F8B-BBFA-030D952F41FE}"/>
              </c:ext>
            </c:extLst>
          </c:dPt>
          <c:dPt>
            <c:idx val="67"/>
            <c:marker>
              <c:symbol val="circle"/>
              <c:size val="5"/>
              <c:spPr>
                <a:solidFill>
                  <a:srgbClr val="FF0000"/>
                </a:solidFill>
                <a:ln w="9525">
                  <a:noFill/>
                </a:ln>
                <a:effectLst/>
              </c:spPr>
            </c:marker>
            <c:bubble3D val="0"/>
            <c:spPr>
              <a:ln w="28575" cap="rnd">
                <a:solidFill>
                  <a:srgbClr val="FF0000"/>
                </a:solidFill>
                <a:round/>
              </a:ln>
              <a:effectLst/>
            </c:spPr>
            <c:extLst>
              <c:ext xmlns:c16="http://schemas.microsoft.com/office/drawing/2014/chart" uri="{C3380CC4-5D6E-409C-BE32-E72D297353CC}">
                <c16:uniqueId val="{0000000B-613A-4F8B-BBFA-030D952F41FE}"/>
              </c:ext>
            </c:extLst>
          </c:dPt>
          <c:dLbls>
            <c:dLbl>
              <c:idx val="67"/>
              <c:layout>
                <c:manualLayout>
                  <c:x val="0"/>
                  <c:y val="2.391819420951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13A-4F8B-BBFA-030D952F41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'PivotJT (2)'!$A$9:$A$77</c:f>
              <c:strCache>
                <c:ptCount val="68"/>
                <c:pt idx="0">
                  <c:v>10/30/2019</c:v>
                </c:pt>
                <c:pt idx="1">
                  <c:v>11/8/2019</c:v>
                </c:pt>
                <c:pt idx="2">
                  <c:v>11/10/2019</c:v>
                </c:pt>
                <c:pt idx="3">
                  <c:v>11/18/2019</c:v>
                </c:pt>
                <c:pt idx="4">
                  <c:v>12/23/2019</c:v>
                </c:pt>
                <c:pt idx="5">
                  <c:v>3/2/2020</c:v>
                </c:pt>
                <c:pt idx="6">
                  <c:v>4/1/2020</c:v>
                </c:pt>
                <c:pt idx="7">
                  <c:v>4/27/2020</c:v>
                </c:pt>
                <c:pt idx="8">
                  <c:v>5/7/2020</c:v>
                </c:pt>
                <c:pt idx="9">
                  <c:v>5/13/2020</c:v>
                </c:pt>
                <c:pt idx="10">
                  <c:v>5/18/2020</c:v>
                </c:pt>
                <c:pt idx="11">
                  <c:v>5/26/2020</c:v>
                </c:pt>
                <c:pt idx="12">
                  <c:v>5/27/2020</c:v>
                </c:pt>
                <c:pt idx="13">
                  <c:v>6/13/2020</c:v>
                </c:pt>
                <c:pt idx="14">
                  <c:v>6/23/2020</c:v>
                </c:pt>
                <c:pt idx="15">
                  <c:v>6/26/2020</c:v>
                </c:pt>
                <c:pt idx="16">
                  <c:v>6/30/2020</c:v>
                </c:pt>
                <c:pt idx="17">
                  <c:v>7/2/2020</c:v>
                </c:pt>
                <c:pt idx="18">
                  <c:v>7/15/2020</c:v>
                </c:pt>
                <c:pt idx="19">
                  <c:v>7/16/2020</c:v>
                </c:pt>
                <c:pt idx="20">
                  <c:v>7/18/2020</c:v>
                </c:pt>
                <c:pt idx="21">
                  <c:v>7/24/2020</c:v>
                </c:pt>
                <c:pt idx="22">
                  <c:v>7/26/2020</c:v>
                </c:pt>
                <c:pt idx="23">
                  <c:v>7/27/2020</c:v>
                </c:pt>
                <c:pt idx="24">
                  <c:v>7/31/2020</c:v>
                </c:pt>
                <c:pt idx="25">
                  <c:v>8/8/2020</c:v>
                </c:pt>
                <c:pt idx="26">
                  <c:v>8/15/2020</c:v>
                </c:pt>
                <c:pt idx="27">
                  <c:v>8/16/2020</c:v>
                </c:pt>
                <c:pt idx="28">
                  <c:v>8/25/2020</c:v>
                </c:pt>
                <c:pt idx="29">
                  <c:v>8/30/2020</c:v>
                </c:pt>
                <c:pt idx="30">
                  <c:v>8/31/2020</c:v>
                </c:pt>
                <c:pt idx="31">
                  <c:v>9/2/2020</c:v>
                </c:pt>
                <c:pt idx="32">
                  <c:v>9/5/2020</c:v>
                </c:pt>
                <c:pt idx="33">
                  <c:v>9/7/2020</c:v>
                </c:pt>
                <c:pt idx="34">
                  <c:v>9/16/2020</c:v>
                </c:pt>
                <c:pt idx="35">
                  <c:v>9/19/2020</c:v>
                </c:pt>
                <c:pt idx="36">
                  <c:v>9/20/2020</c:v>
                </c:pt>
                <c:pt idx="37">
                  <c:v>9/21/2020</c:v>
                </c:pt>
                <c:pt idx="38">
                  <c:v>9/25/2020</c:v>
                </c:pt>
                <c:pt idx="39">
                  <c:v>9/26/2020</c:v>
                </c:pt>
                <c:pt idx="40">
                  <c:v>9/27/2020</c:v>
                </c:pt>
                <c:pt idx="41">
                  <c:v>9/29/2020</c:v>
                </c:pt>
                <c:pt idx="42">
                  <c:v>9/30/2020</c:v>
                </c:pt>
                <c:pt idx="43">
                  <c:v>10/6/2020</c:v>
                </c:pt>
                <c:pt idx="44">
                  <c:v>10/7/2020</c:v>
                </c:pt>
                <c:pt idx="45">
                  <c:v>10/9/2020</c:v>
                </c:pt>
                <c:pt idx="46">
                  <c:v>10/11/2020</c:v>
                </c:pt>
                <c:pt idx="47">
                  <c:v>10/12/2020</c:v>
                </c:pt>
                <c:pt idx="48">
                  <c:v>10/13/2020</c:v>
                </c:pt>
                <c:pt idx="49">
                  <c:v>10/14/2020</c:v>
                </c:pt>
                <c:pt idx="50">
                  <c:v>10/15/2020</c:v>
                </c:pt>
                <c:pt idx="51">
                  <c:v>10/16/2020</c:v>
                </c:pt>
                <c:pt idx="52">
                  <c:v>10/17/2020</c:v>
                </c:pt>
                <c:pt idx="53">
                  <c:v>10/18/2020</c:v>
                </c:pt>
                <c:pt idx="54">
                  <c:v>10/19/2020</c:v>
                </c:pt>
                <c:pt idx="55">
                  <c:v>10/20/2020</c:v>
                </c:pt>
                <c:pt idx="56">
                  <c:v>10/21/2020</c:v>
                </c:pt>
                <c:pt idx="57">
                  <c:v>10/22/2020</c:v>
                </c:pt>
                <c:pt idx="58">
                  <c:v>10/23/2020</c:v>
                </c:pt>
                <c:pt idx="59">
                  <c:v>10/24/2020</c:v>
                </c:pt>
                <c:pt idx="60">
                  <c:v>10/25/2020</c:v>
                </c:pt>
                <c:pt idx="61">
                  <c:v>10/26/2020</c:v>
                </c:pt>
                <c:pt idx="62">
                  <c:v>10/27/2020</c:v>
                </c:pt>
                <c:pt idx="63">
                  <c:v>10/28/2020</c:v>
                </c:pt>
                <c:pt idx="64">
                  <c:v>10/29/2020</c:v>
                </c:pt>
                <c:pt idx="65">
                  <c:v>10/30/2020</c:v>
                </c:pt>
                <c:pt idx="66">
                  <c:v>10/31/2020</c:v>
                </c:pt>
                <c:pt idx="67">
                  <c:v>11/1/2020</c:v>
                </c:pt>
              </c:strCache>
            </c:strRef>
          </c:cat>
          <c:val>
            <c:numRef>
              <c:f>'PivotJT (2)'!$D$9:$D$77</c:f>
              <c:numCache>
                <c:formatCode>0.000</c:formatCode>
                <c:ptCount val="68"/>
                <c:pt idx="0">
                  <c:v>49.237473899791198</c:v>
                </c:pt>
                <c:pt idx="1">
                  <c:v>49.237473899791198</c:v>
                </c:pt>
                <c:pt idx="2">
                  <c:v>49.237473899791198</c:v>
                </c:pt>
                <c:pt idx="3">
                  <c:v>49.237473899791198</c:v>
                </c:pt>
                <c:pt idx="4">
                  <c:v>49.237473899791198</c:v>
                </c:pt>
                <c:pt idx="5">
                  <c:v>49.237473899791198</c:v>
                </c:pt>
                <c:pt idx="6">
                  <c:v>49.237473899791198</c:v>
                </c:pt>
                <c:pt idx="7">
                  <c:v>49.237473899791198</c:v>
                </c:pt>
                <c:pt idx="8">
                  <c:v>49.237473899791198</c:v>
                </c:pt>
                <c:pt idx="9">
                  <c:v>49.237473899791198</c:v>
                </c:pt>
                <c:pt idx="10">
                  <c:v>49.237473899791198</c:v>
                </c:pt>
                <c:pt idx="11">
                  <c:v>49.237473899791198</c:v>
                </c:pt>
                <c:pt idx="12">
                  <c:v>49.237473899791198</c:v>
                </c:pt>
                <c:pt idx="13">
                  <c:v>49.237473899791198</c:v>
                </c:pt>
                <c:pt idx="14">
                  <c:v>49.237473899791198</c:v>
                </c:pt>
                <c:pt idx="15">
                  <c:v>49.237473899791198</c:v>
                </c:pt>
                <c:pt idx="16">
                  <c:v>49.237473899791198</c:v>
                </c:pt>
                <c:pt idx="17">
                  <c:v>49.237473899791198</c:v>
                </c:pt>
                <c:pt idx="18">
                  <c:v>49.237473899791198</c:v>
                </c:pt>
                <c:pt idx="19">
                  <c:v>49.237473899791198</c:v>
                </c:pt>
                <c:pt idx="20">
                  <c:v>49.237473899791198</c:v>
                </c:pt>
                <c:pt idx="21">
                  <c:v>49.237473899791198</c:v>
                </c:pt>
                <c:pt idx="22">
                  <c:v>49.237473899791198</c:v>
                </c:pt>
                <c:pt idx="23">
                  <c:v>49.237473899791198</c:v>
                </c:pt>
                <c:pt idx="24">
                  <c:v>49.237473899791198</c:v>
                </c:pt>
                <c:pt idx="25">
                  <c:v>49.237473899791198</c:v>
                </c:pt>
                <c:pt idx="26">
                  <c:v>49.237473899791198</c:v>
                </c:pt>
                <c:pt idx="27">
                  <c:v>49.237473899791198</c:v>
                </c:pt>
                <c:pt idx="28">
                  <c:v>49.237473899791198</c:v>
                </c:pt>
                <c:pt idx="29">
                  <c:v>49.237473899791198</c:v>
                </c:pt>
                <c:pt idx="30">
                  <c:v>49.237473899791198</c:v>
                </c:pt>
                <c:pt idx="31">
                  <c:v>49.237473899791198</c:v>
                </c:pt>
                <c:pt idx="32">
                  <c:v>49.237473899791198</c:v>
                </c:pt>
                <c:pt idx="33">
                  <c:v>49.237473899791198</c:v>
                </c:pt>
                <c:pt idx="34">
                  <c:v>49.237473899791198</c:v>
                </c:pt>
                <c:pt idx="35">
                  <c:v>49.237473899791198</c:v>
                </c:pt>
                <c:pt idx="36">
                  <c:v>49.237473899791198</c:v>
                </c:pt>
                <c:pt idx="37">
                  <c:v>49.237473899791198</c:v>
                </c:pt>
                <c:pt idx="38">
                  <c:v>49.237473899791198</c:v>
                </c:pt>
                <c:pt idx="39">
                  <c:v>49.237473899791198</c:v>
                </c:pt>
                <c:pt idx="40">
                  <c:v>49.237473899791198</c:v>
                </c:pt>
                <c:pt idx="41">
                  <c:v>49.237473899791198</c:v>
                </c:pt>
                <c:pt idx="42">
                  <c:v>49.237473899791198</c:v>
                </c:pt>
                <c:pt idx="43">
                  <c:v>49.237473899791198</c:v>
                </c:pt>
                <c:pt idx="44">
                  <c:v>49.237473899791198</c:v>
                </c:pt>
                <c:pt idx="45">
                  <c:v>49.237473899791198</c:v>
                </c:pt>
                <c:pt idx="46">
                  <c:v>49.237473899791198</c:v>
                </c:pt>
                <c:pt idx="47">
                  <c:v>49.237473899791198</c:v>
                </c:pt>
                <c:pt idx="48">
                  <c:v>49.237473899791198</c:v>
                </c:pt>
                <c:pt idx="49">
                  <c:v>49.237473899791198</c:v>
                </c:pt>
                <c:pt idx="50">
                  <c:v>49.237473899791198</c:v>
                </c:pt>
                <c:pt idx="51">
                  <c:v>49.237473899791198</c:v>
                </c:pt>
                <c:pt idx="52">
                  <c:v>49.237473899791198</c:v>
                </c:pt>
                <c:pt idx="53">
                  <c:v>49.237473899791198</c:v>
                </c:pt>
                <c:pt idx="54">
                  <c:v>49.237473899791198</c:v>
                </c:pt>
                <c:pt idx="55">
                  <c:v>49.237473899791198</c:v>
                </c:pt>
                <c:pt idx="56">
                  <c:v>49.237473899791198</c:v>
                </c:pt>
                <c:pt idx="57">
                  <c:v>49.237473899791198</c:v>
                </c:pt>
                <c:pt idx="58">
                  <c:v>49.237473899791198</c:v>
                </c:pt>
                <c:pt idx="59">
                  <c:v>49.237473899791198</c:v>
                </c:pt>
                <c:pt idx="60">
                  <c:v>49.237473899791198</c:v>
                </c:pt>
                <c:pt idx="61">
                  <c:v>49.237473899791198</c:v>
                </c:pt>
                <c:pt idx="62">
                  <c:v>49.237473899791198</c:v>
                </c:pt>
                <c:pt idx="63">
                  <c:v>49.237473899791198</c:v>
                </c:pt>
                <c:pt idx="64">
                  <c:v>49.237473899791198</c:v>
                </c:pt>
                <c:pt idx="65">
                  <c:v>49.237473899791198</c:v>
                </c:pt>
                <c:pt idx="66">
                  <c:v>49.237473899791198</c:v>
                </c:pt>
                <c:pt idx="67">
                  <c:v>49.237473899791198</c:v>
                </c:pt>
              </c:numCache>
            </c:numRef>
          </c:val>
          <c:smooth val="0"/>
          <c:extLst>
            <c:ext xmlns:c16="http://schemas.microsoft.com/office/drawing/2014/chart" uri="{C3380CC4-5D6E-409C-BE32-E72D297353CC}">
              <c16:uniqueId val="{0000000C-613A-4F8B-BBFA-030D952F41FE}"/>
            </c:ext>
          </c:extLst>
        </c:ser>
        <c:ser>
          <c:idx val="3"/>
          <c:order val="3"/>
          <c:tx>
            <c:strRef>
              <c:f>'PivotJT (2)'!$E$6:$E$8</c:f>
              <c:strCache>
                <c:ptCount val="1"/>
                <c:pt idx="0">
                  <c:v>Trump - Average Polling Level</c:v>
                </c:pt>
              </c:strCache>
            </c:strRef>
          </c:tx>
          <c:spPr>
            <a:ln w="28575" cap="rnd">
              <a:solidFill>
                <a:srgbClr val="FF0000"/>
              </a:solidFill>
              <a:prstDash val="lgDash"/>
              <a:round/>
            </a:ln>
            <a:effectLst/>
          </c:spPr>
          <c:marker>
            <c:symbol val="circle"/>
            <c:size val="5"/>
            <c:spPr>
              <a:solidFill>
                <a:srgbClr val="C00000"/>
              </a:solidFill>
              <a:ln w="9525">
                <a:solidFill>
                  <a:srgbClr val="C00000"/>
                </a:solidFill>
              </a:ln>
              <a:effectLst/>
            </c:spPr>
          </c:marker>
          <c:cat>
            <c:strRef>
              <c:f>'PivotJT (2)'!$A$9:$A$77</c:f>
              <c:strCache>
                <c:ptCount val="68"/>
                <c:pt idx="0">
                  <c:v>10/30/2019</c:v>
                </c:pt>
                <c:pt idx="1">
                  <c:v>11/8/2019</c:v>
                </c:pt>
                <c:pt idx="2">
                  <c:v>11/10/2019</c:v>
                </c:pt>
                <c:pt idx="3">
                  <c:v>11/18/2019</c:v>
                </c:pt>
                <c:pt idx="4">
                  <c:v>12/23/2019</c:v>
                </c:pt>
                <c:pt idx="5">
                  <c:v>3/2/2020</c:v>
                </c:pt>
                <c:pt idx="6">
                  <c:v>4/1/2020</c:v>
                </c:pt>
                <c:pt idx="7">
                  <c:v>4/27/2020</c:v>
                </c:pt>
                <c:pt idx="8">
                  <c:v>5/7/2020</c:v>
                </c:pt>
                <c:pt idx="9">
                  <c:v>5/13/2020</c:v>
                </c:pt>
                <c:pt idx="10">
                  <c:v>5/18/2020</c:v>
                </c:pt>
                <c:pt idx="11">
                  <c:v>5/26/2020</c:v>
                </c:pt>
                <c:pt idx="12">
                  <c:v>5/27/2020</c:v>
                </c:pt>
                <c:pt idx="13">
                  <c:v>6/13/2020</c:v>
                </c:pt>
                <c:pt idx="14">
                  <c:v>6/23/2020</c:v>
                </c:pt>
                <c:pt idx="15">
                  <c:v>6/26/2020</c:v>
                </c:pt>
                <c:pt idx="16">
                  <c:v>6/30/2020</c:v>
                </c:pt>
                <c:pt idx="17">
                  <c:v>7/2/2020</c:v>
                </c:pt>
                <c:pt idx="18">
                  <c:v>7/15/2020</c:v>
                </c:pt>
                <c:pt idx="19">
                  <c:v>7/16/2020</c:v>
                </c:pt>
                <c:pt idx="20">
                  <c:v>7/18/2020</c:v>
                </c:pt>
                <c:pt idx="21">
                  <c:v>7/24/2020</c:v>
                </c:pt>
                <c:pt idx="22">
                  <c:v>7/26/2020</c:v>
                </c:pt>
                <c:pt idx="23">
                  <c:v>7/27/2020</c:v>
                </c:pt>
                <c:pt idx="24">
                  <c:v>7/31/2020</c:v>
                </c:pt>
                <c:pt idx="25">
                  <c:v>8/8/2020</c:v>
                </c:pt>
                <c:pt idx="26">
                  <c:v>8/15/2020</c:v>
                </c:pt>
                <c:pt idx="27">
                  <c:v>8/16/2020</c:v>
                </c:pt>
                <c:pt idx="28">
                  <c:v>8/25/2020</c:v>
                </c:pt>
                <c:pt idx="29">
                  <c:v>8/30/2020</c:v>
                </c:pt>
                <c:pt idx="30">
                  <c:v>8/31/2020</c:v>
                </c:pt>
                <c:pt idx="31">
                  <c:v>9/2/2020</c:v>
                </c:pt>
                <c:pt idx="32">
                  <c:v>9/5/2020</c:v>
                </c:pt>
                <c:pt idx="33">
                  <c:v>9/7/2020</c:v>
                </c:pt>
                <c:pt idx="34">
                  <c:v>9/16/2020</c:v>
                </c:pt>
                <c:pt idx="35">
                  <c:v>9/19/2020</c:v>
                </c:pt>
                <c:pt idx="36">
                  <c:v>9/20/2020</c:v>
                </c:pt>
                <c:pt idx="37">
                  <c:v>9/21/2020</c:v>
                </c:pt>
                <c:pt idx="38">
                  <c:v>9/25/2020</c:v>
                </c:pt>
                <c:pt idx="39">
                  <c:v>9/26/2020</c:v>
                </c:pt>
                <c:pt idx="40">
                  <c:v>9/27/2020</c:v>
                </c:pt>
                <c:pt idx="41">
                  <c:v>9/29/2020</c:v>
                </c:pt>
                <c:pt idx="42">
                  <c:v>9/30/2020</c:v>
                </c:pt>
                <c:pt idx="43">
                  <c:v>10/6/2020</c:v>
                </c:pt>
                <c:pt idx="44">
                  <c:v>10/7/2020</c:v>
                </c:pt>
                <c:pt idx="45">
                  <c:v>10/9/2020</c:v>
                </c:pt>
                <c:pt idx="46">
                  <c:v>10/11/2020</c:v>
                </c:pt>
                <c:pt idx="47">
                  <c:v>10/12/2020</c:v>
                </c:pt>
                <c:pt idx="48">
                  <c:v>10/13/2020</c:v>
                </c:pt>
                <c:pt idx="49">
                  <c:v>10/14/2020</c:v>
                </c:pt>
                <c:pt idx="50">
                  <c:v>10/15/2020</c:v>
                </c:pt>
                <c:pt idx="51">
                  <c:v>10/16/2020</c:v>
                </c:pt>
                <c:pt idx="52">
                  <c:v>10/17/2020</c:v>
                </c:pt>
                <c:pt idx="53">
                  <c:v>10/18/2020</c:v>
                </c:pt>
                <c:pt idx="54">
                  <c:v>10/19/2020</c:v>
                </c:pt>
                <c:pt idx="55">
                  <c:v>10/20/2020</c:v>
                </c:pt>
                <c:pt idx="56">
                  <c:v>10/21/2020</c:v>
                </c:pt>
                <c:pt idx="57">
                  <c:v>10/22/2020</c:v>
                </c:pt>
                <c:pt idx="58">
                  <c:v>10/23/2020</c:v>
                </c:pt>
                <c:pt idx="59">
                  <c:v>10/24/2020</c:v>
                </c:pt>
                <c:pt idx="60">
                  <c:v>10/25/2020</c:v>
                </c:pt>
                <c:pt idx="61">
                  <c:v>10/26/2020</c:v>
                </c:pt>
                <c:pt idx="62">
                  <c:v>10/27/2020</c:v>
                </c:pt>
                <c:pt idx="63">
                  <c:v>10/28/2020</c:v>
                </c:pt>
                <c:pt idx="64">
                  <c:v>10/29/2020</c:v>
                </c:pt>
                <c:pt idx="65">
                  <c:v>10/30/2020</c:v>
                </c:pt>
                <c:pt idx="66">
                  <c:v>10/31/2020</c:v>
                </c:pt>
                <c:pt idx="67">
                  <c:v>11/1/2020</c:v>
                </c:pt>
              </c:strCache>
            </c:strRef>
          </c:cat>
          <c:val>
            <c:numRef>
              <c:f>'PivotJT (2)'!$E$9:$E$77</c:f>
              <c:numCache>
                <c:formatCode>0.000</c:formatCode>
                <c:ptCount val="68"/>
                <c:pt idx="0">
                  <c:v>44</c:v>
                </c:pt>
                <c:pt idx="1">
                  <c:v>43.42</c:v>
                </c:pt>
                <c:pt idx="2">
                  <c:v>48</c:v>
                </c:pt>
                <c:pt idx="3">
                  <c:v>44.5</c:v>
                </c:pt>
                <c:pt idx="4">
                  <c:v>52.25</c:v>
                </c:pt>
                <c:pt idx="5">
                  <c:v>51.325000000000003</c:v>
                </c:pt>
                <c:pt idx="6">
                  <c:v>48</c:v>
                </c:pt>
                <c:pt idx="7">
                  <c:v>45.1</c:v>
                </c:pt>
                <c:pt idx="8">
                  <c:v>46</c:v>
                </c:pt>
                <c:pt idx="9">
                  <c:v>48</c:v>
                </c:pt>
                <c:pt idx="10">
                  <c:v>47</c:v>
                </c:pt>
                <c:pt idx="11">
                  <c:v>49</c:v>
                </c:pt>
                <c:pt idx="12">
                  <c:v>44</c:v>
                </c:pt>
                <c:pt idx="13">
                  <c:v>46</c:v>
                </c:pt>
                <c:pt idx="14">
                  <c:v>45</c:v>
                </c:pt>
                <c:pt idx="15">
                  <c:v>45</c:v>
                </c:pt>
                <c:pt idx="16">
                  <c:v>47.230000000000004</c:v>
                </c:pt>
                <c:pt idx="17">
                  <c:v>48</c:v>
                </c:pt>
                <c:pt idx="18">
                  <c:v>43</c:v>
                </c:pt>
                <c:pt idx="19">
                  <c:v>48.79</c:v>
                </c:pt>
                <c:pt idx="20">
                  <c:v>49.8</c:v>
                </c:pt>
                <c:pt idx="21">
                  <c:v>45</c:v>
                </c:pt>
                <c:pt idx="22">
                  <c:v>46</c:v>
                </c:pt>
                <c:pt idx="23">
                  <c:v>48</c:v>
                </c:pt>
                <c:pt idx="24">
                  <c:v>46.75</c:v>
                </c:pt>
                <c:pt idx="25">
                  <c:v>44</c:v>
                </c:pt>
                <c:pt idx="26">
                  <c:v>47.4</c:v>
                </c:pt>
                <c:pt idx="27">
                  <c:v>47</c:v>
                </c:pt>
                <c:pt idx="28">
                  <c:v>46</c:v>
                </c:pt>
                <c:pt idx="29">
                  <c:v>46.010000000000005</c:v>
                </c:pt>
                <c:pt idx="30">
                  <c:v>47.596666666666664</c:v>
                </c:pt>
                <c:pt idx="31">
                  <c:v>46</c:v>
                </c:pt>
                <c:pt idx="32">
                  <c:v>46</c:v>
                </c:pt>
                <c:pt idx="33">
                  <c:v>48</c:v>
                </c:pt>
                <c:pt idx="34">
                  <c:v>46</c:v>
                </c:pt>
                <c:pt idx="35">
                  <c:v>45.5</c:v>
                </c:pt>
                <c:pt idx="36">
                  <c:v>47.3</c:v>
                </c:pt>
                <c:pt idx="37">
                  <c:v>47.5</c:v>
                </c:pt>
                <c:pt idx="38">
                  <c:v>47</c:v>
                </c:pt>
                <c:pt idx="39">
                  <c:v>44</c:v>
                </c:pt>
                <c:pt idx="40">
                  <c:v>47</c:v>
                </c:pt>
                <c:pt idx="41">
                  <c:v>47</c:v>
                </c:pt>
                <c:pt idx="42">
                  <c:v>46.043333333333329</c:v>
                </c:pt>
                <c:pt idx="43">
                  <c:v>47.5</c:v>
                </c:pt>
                <c:pt idx="44">
                  <c:v>48.6</c:v>
                </c:pt>
                <c:pt idx="45">
                  <c:v>46</c:v>
                </c:pt>
                <c:pt idx="46">
                  <c:v>47.5</c:v>
                </c:pt>
                <c:pt idx="47">
                  <c:v>46.25</c:v>
                </c:pt>
                <c:pt idx="48">
                  <c:v>47.5</c:v>
                </c:pt>
                <c:pt idx="49">
                  <c:v>46.333333333333336</c:v>
                </c:pt>
                <c:pt idx="50">
                  <c:v>46.666666666666664</c:v>
                </c:pt>
                <c:pt idx="51">
                  <c:v>47.5</c:v>
                </c:pt>
                <c:pt idx="52">
                  <c:v>47.5</c:v>
                </c:pt>
                <c:pt idx="53">
                  <c:v>47</c:v>
                </c:pt>
                <c:pt idx="54">
                  <c:v>47.1</c:v>
                </c:pt>
                <c:pt idx="55">
                  <c:v>46.685000000000002</c:v>
                </c:pt>
                <c:pt idx="56">
                  <c:v>48</c:v>
                </c:pt>
                <c:pt idx="57">
                  <c:v>47.5</c:v>
                </c:pt>
                <c:pt idx="58">
                  <c:v>47.55</c:v>
                </c:pt>
                <c:pt idx="59">
                  <c:v>47.5</c:v>
                </c:pt>
                <c:pt idx="60">
                  <c:v>48.133333333333333</c:v>
                </c:pt>
                <c:pt idx="61">
                  <c:v>47.05</c:v>
                </c:pt>
                <c:pt idx="62">
                  <c:v>46.666666666666664</c:v>
                </c:pt>
                <c:pt idx="63">
                  <c:v>46.75</c:v>
                </c:pt>
                <c:pt idx="64">
                  <c:v>46.5</c:v>
                </c:pt>
                <c:pt idx="65">
                  <c:v>46.5</c:v>
                </c:pt>
                <c:pt idx="66">
                  <c:v>47.42</c:v>
                </c:pt>
                <c:pt idx="67">
                  <c:v>47.5</c:v>
                </c:pt>
              </c:numCache>
            </c:numRef>
          </c:val>
          <c:smooth val="0"/>
          <c:extLst>
            <c:ext xmlns:c16="http://schemas.microsoft.com/office/drawing/2014/chart" uri="{C3380CC4-5D6E-409C-BE32-E72D297353CC}">
              <c16:uniqueId val="{0000000D-613A-4F8B-BBFA-030D952F41FE}"/>
            </c:ext>
          </c:extLst>
        </c:ser>
        <c:dLbls>
          <c:showLegendKey val="0"/>
          <c:showVal val="0"/>
          <c:showCatName val="0"/>
          <c:showSerName val="0"/>
          <c:showPercent val="0"/>
          <c:showBubbleSize val="0"/>
        </c:dLbls>
        <c:marker val="1"/>
        <c:smooth val="0"/>
        <c:axId val="1431910944"/>
        <c:axId val="1431914304"/>
      </c:lineChart>
      <c:catAx>
        <c:axId val="1431910944"/>
        <c:scaling>
          <c:orientation val="minMax"/>
        </c:scaling>
        <c:delete val="0"/>
        <c:axPos val="b"/>
        <c:numFmt formatCode="General" sourceLinked="1"/>
        <c:majorTickMark val="none"/>
        <c:minorTickMark val="none"/>
        <c:tickLblPos val="nextTo"/>
        <c:spPr>
          <a:solidFill>
            <a:srgbClr val="000000"/>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10" b="0" i="0" u="none" strike="noStrike" kern="1200" baseline="0">
                <a:solidFill>
                  <a:schemeClr val="bg1"/>
                </a:solidFill>
                <a:latin typeface="Abadi" panose="020F0502020204030204" pitchFamily="34" charset="0"/>
                <a:ea typeface="+mn-ea"/>
                <a:cs typeface="+mn-cs"/>
              </a:defRPr>
            </a:pPr>
            <a:endParaRPr lang="en-US"/>
          </a:p>
        </c:txPr>
        <c:crossAx val="1431914304"/>
        <c:crosses val="autoZero"/>
        <c:auto val="1"/>
        <c:lblAlgn val="ctr"/>
        <c:lblOffset val="100"/>
        <c:noMultiLvlLbl val="0"/>
      </c:catAx>
      <c:valAx>
        <c:axId val="1431914304"/>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910944"/>
        <c:crosses val="autoZero"/>
        <c:crossBetween val="between"/>
      </c:valAx>
      <c:spPr>
        <a:noFill/>
        <a:ln>
          <a:noFill/>
        </a:ln>
        <a:effectLst/>
      </c:spPr>
    </c:plotArea>
    <c:legend>
      <c:legendPos val="r"/>
      <c:layout>
        <c:manualLayout>
          <c:xMode val="edge"/>
          <c:yMode val="edge"/>
          <c:x val="0.66489043095264155"/>
          <c:y val="2.0438769957662078E-3"/>
          <c:w val="0.33414663364922115"/>
          <c:h val="0.183168659073670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[president_polls538.xlsx]PivotJT (2)!PivotTable51</c:name>
    <c:fmtId val="-1"/>
  </c:pivotSource>
  <c:chart>
    <c:title>
      <c:tx>
        <c:rich>
          <a:bodyPr rot="0" spcFirstLastPara="1" vertOverflow="ellipsis" vert="horz" wrap="square" anchor="t" anchorCtr="1"/>
          <a:lstStyle/>
          <a:p>
            <a:pPr>
              <a:defRPr sz="1400" b="0" i="0" u="none" strike="noStrike" kern="1200" spc="0" baseline="0">
                <a:solidFill>
                  <a:schemeClr val="bg1"/>
                </a:solidFill>
                <a:latin typeface="+mn-lt"/>
                <a:ea typeface="+mn-ea"/>
                <a:cs typeface="+mn-cs"/>
              </a:defRPr>
            </a:pPr>
            <a:r>
              <a:rPr lang="en-US" sz="2400">
                <a:solidFill>
                  <a:schemeClr val="bg1"/>
                </a:solidFill>
                <a:latin typeface="News Gothic MT" panose="020B0504020203020204" pitchFamily="34" charset="0"/>
              </a:rPr>
              <a:t>Kansas</a:t>
            </a:r>
          </a:p>
        </c:rich>
      </c:tx>
      <c:layout>
        <c:manualLayout>
          <c:xMode val="edge"/>
          <c:yMode val="edge"/>
          <c:x val="0.42290941985910335"/>
          <c:y val="8.0908449642638464E-2"/>
        </c:manualLayout>
      </c:layout>
      <c:overlay val="0"/>
      <c:spPr>
        <a:noFill/>
        <a:ln>
          <a:noFill/>
        </a:ln>
        <a:effectLst/>
      </c:spPr>
      <c:txPr>
        <a:bodyPr rot="0" spcFirstLastPara="1" vertOverflow="ellipsis" vert="horz" wrap="square" anchor="t" anchorCtr="1"/>
        <a:lstStyle/>
        <a:p>
          <a:pPr>
            <a:defRPr sz="1400" b="0" i="0" u="none" strike="noStrike" kern="1200" spc="0" baseline="0">
              <a:solidFill>
                <a:schemeClr val="bg1"/>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rgbClr val="FF0000"/>
            </a:solidFill>
            <a:round/>
          </a:ln>
          <a:effectLst/>
        </c:spPr>
        <c:marker>
          <c:symbol val="circle"/>
          <c:size val="5"/>
          <c:spPr>
            <a:noFill/>
            <a:ln w="9525">
              <a:noFill/>
            </a:ln>
            <a:effectLst/>
          </c:spPr>
        </c:marker>
      </c:pivotFmt>
      <c:pivotFmt>
        <c:idx val="5"/>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noFill/>
            <a:ln w="9525">
              <a:noFill/>
            </a:ln>
            <a:effectLst/>
          </c:spPr>
        </c:marker>
      </c:pivotFmt>
      <c:pivotFmt>
        <c:idx val="17"/>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rgbClr val="FF0000"/>
            </a:solidFill>
            <a:round/>
          </a:ln>
          <a:effectLst/>
        </c:spPr>
        <c:marker>
          <c:symbol val="circle"/>
          <c:size val="5"/>
          <c:spPr>
            <a:noFill/>
            <a:ln w="9525">
              <a:noFill/>
            </a:ln>
            <a:effectLst/>
          </c:spPr>
        </c:marker>
      </c:pivotFmt>
      <c:pivotFmt>
        <c:idx val="21"/>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circle"/>
          <c:size val="5"/>
          <c:spPr>
            <a:noFill/>
            <a:ln w="9525">
              <a:noFill/>
            </a:ln>
            <a:effectLst/>
          </c:spPr>
        </c:marker>
      </c:pivotFmt>
      <c:pivotFmt>
        <c:idx val="25"/>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rgbClr val="FF0000"/>
            </a:solidFill>
            <a:round/>
          </a:ln>
          <a:effectLst/>
        </c:spPr>
        <c:marker>
          <c:symbol val="circle"/>
          <c:size val="5"/>
          <c:spPr>
            <a:noFill/>
            <a:ln w="9525">
              <a:noFill/>
            </a:ln>
            <a:effectLst/>
          </c:spPr>
        </c:marker>
      </c:pivotFmt>
      <c:pivotFmt>
        <c:idx val="29"/>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rgbClr val="156082"/>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rgbClr val="156082"/>
            </a:solidFill>
            <a:round/>
          </a:ln>
          <a:effectLst/>
        </c:spPr>
        <c:marker>
          <c:symbol val="circle"/>
          <c:size val="5"/>
          <c:spPr>
            <a:noFill/>
            <a:ln w="9525">
              <a:noFill/>
            </a:ln>
            <a:effectLst/>
          </c:spPr>
        </c:marker>
      </c:pivotFmt>
      <c:pivotFmt>
        <c:idx val="33"/>
        <c:spPr>
          <a:solidFill>
            <a:schemeClr val="accent1"/>
          </a:solidFill>
          <a:ln w="28575" cap="rnd">
            <a:solidFill>
              <a:srgbClr val="156082"/>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prstDash val="lgDash"/>
            <a:round/>
          </a:ln>
          <a:effectLst/>
        </c:spPr>
        <c:marker>
          <c:symbol val="circle"/>
          <c:size val="5"/>
          <c:spPr>
            <a:solidFill>
              <a:srgbClr val="156082"/>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rgbClr val="FF0000"/>
            </a:solidFill>
            <a:round/>
          </a:ln>
          <a:effectLst/>
        </c:spPr>
        <c:marker>
          <c:symbol val="circle"/>
          <c:size val="5"/>
        </c:marker>
      </c:pivotFmt>
      <c:pivotFmt>
        <c:idx val="37"/>
        <c:spPr>
          <a:solidFill>
            <a:schemeClr val="accent1"/>
          </a:solidFill>
          <a:ln w="28575" cap="rnd">
            <a:solidFill>
              <a:srgbClr val="FF0000"/>
            </a:solidFill>
            <a:round/>
          </a:ln>
          <a:effectLst/>
        </c:spPr>
        <c:marker>
          <c:symbol val="circle"/>
          <c:size val="5"/>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rgbClr val="156082"/>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rgbClr val="156082"/>
            </a:solidFill>
            <a:round/>
          </a:ln>
          <a:effectLst/>
        </c:spPr>
        <c:marker>
          <c:symbol val="circle"/>
          <c:size val="5"/>
          <c:spPr>
            <a:noFill/>
            <a:ln w="9525">
              <a:noFill/>
            </a:ln>
            <a:effectLst/>
          </c:spPr>
        </c:marker>
      </c:pivotFmt>
      <c:pivotFmt>
        <c:idx val="41"/>
        <c:spPr>
          <a:solidFill>
            <a:schemeClr val="accent1"/>
          </a:solidFill>
          <a:ln w="28575" cap="rnd">
            <a:solidFill>
              <a:srgbClr val="156082"/>
            </a:solidFill>
            <a:round/>
          </a:ln>
          <a:effectLst/>
        </c:spPr>
        <c:marker>
          <c:symbol val="circle"/>
          <c:size val="5"/>
          <c:spPr>
            <a:noFill/>
            <a:ln w="9525">
              <a:noFill/>
            </a:ln>
            <a:effectLst/>
          </c:spPr>
        </c:marker>
      </c:pivotFmt>
      <c:pivotFmt>
        <c:idx val="42"/>
        <c:spPr>
          <a:solidFill>
            <a:schemeClr val="accent1"/>
          </a:solidFill>
          <a:ln w="28575" cap="rnd">
            <a:solidFill>
              <a:srgbClr val="156082"/>
            </a:solidFill>
            <a:round/>
          </a:ln>
          <a:effectLst/>
        </c:spPr>
        <c:marker>
          <c:symbol val="circle"/>
          <c:size val="5"/>
          <c:spPr>
            <a:noFill/>
            <a:ln w="9525">
              <a:noFill/>
            </a:ln>
            <a:effectLst/>
          </c:spPr>
        </c:marker>
      </c:pivotFmt>
      <c:pivotFmt>
        <c:idx val="43"/>
        <c:spPr>
          <a:solidFill>
            <a:schemeClr val="accent1"/>
          </a:solidFill>
          <a:ln w="28575" cap="rnd">
            <a:solidFill>
              <a:srgbClr val="156082"/>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prstDash val="lgDash"/>
            <a:round/>
          </a:ln>
          <a:effectLst/>
        </c:spPr>
        <c:marker>
          <c:symbol val="circle"/>
          <c:size val="5"/>
          <c:spPr>
            <a:solidFill>
              <a:srgbClr val="156082"/>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47"/>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48"/>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49"/>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rgbClr val="156082"/>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rgbClr val="156082"/>
            </a:solidFill>
            <a:round/>
          </a:ln>
          <a:effectLst/>
        </c:spPr>
        <c:marker>
          <c:symbol val="circle"/>
          <c:size val="5"/>
          <c:spPr>
            <a:noFill/>
            <a:ln w="9525">
              <a:noFill/>
            </a:ln>
            <a:effectLst/>
          </c:spPr>
        </c:marker>
      </c:pivotFmt>
      <c:pivotFmt>
        <c:idx val="53"/>
        <c:spPr>
          <a:solidFill>
            <a:schemeClr val="accent1"/>
          </a:solidFill>
          <a:ln w="28575" cap="rnd">
            <a:solidFill>
              <a:srgbClr val="156082"/>
            </a:solidFill>
            <a:round/>
          </a:ln>
          <a:effectLst/>
        </c:spPr>
        <c:marker>
          <c:symbol val="circle"/>
          <c:size val="5"/>
          <c:spPr>
            <a:noFill/>
            <a:ln w="9525">
              <a:noFill/>
            </a:ln>
            <a:effectLst/>
          </c:spPr>
        </c:marker>
      </c:pivotFmt>
      <c:pivotFmt>
        <c:idx val="54"/>
        <c:spPr>
          <a:solidFill>
            <a:schemeClr val="accent1"/>
          </a:solidFill>
          <a:ln w="28575" cap="rnd">
            <a:solidFill>
              <a:srgbClr val="156082"/>
            </a:solidFill>
            <a:round/>
          </a:ln>
          <a:effectLst/>
        </c:spPr>
        <c:marker>
          <c:symbol val="circle"/>
          <c:size val="5"/>
          <c:spPr>
            <a:noFill/>
            <a:ln w="9525">
              <a:noFill/>
            </a:ln>
            <a:effectLst/>
          </c:spPr>
        </c:marker>
      </c:pivotFmt>
      <c:pivotFmt>
        <c:idx val="55"/>
        <c:spPr>
          <a:solidFill>
            <a:schemeClr val="accent1"/>
          </a:solidFill>
          <a:ln w="28575" cap="rnd">
            <a:solidFill>
              <a:srgbClr val="156082"/>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prstDash val="lgDash"/>
            <a:round/>
          </a:ln>
          <a:effectLst/>
        </c:spPr>
        <c:marker>
          <c:symbol val="circle"/>
          <c:size val="5"/>
          <c:spPr>
            <a:solidFill>
              <a:srgbClr val="156082"/>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59"/>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60"/>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61"/>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5156585187437846E-2"/>
          <c:y val="0.18173256606919946"/>
          <c:w val="0.9169025393081115"/>
          <c:h val="0.59642606109287577"/>
        </c:manualLayout>
      </c:layout>
      <c:lineChart>
        <c:grouping val="standard"/>
        <c:varyColors val="0"/>
        <c:ser>
          <c:idx val="0"/>
          <c:order val="0"/>
          <c:tx>
            <c:strRef>
              <c:f>'PivotJT (2)'!$B$6:$B$8</c:f>
              <c:strCache>
                <c:ptCount val="1"/>
                <c:pt idx="0">
                  <c:v>Biden - Presidential Vote Total</c:v>
                </c:pt>
              </c:strCache>
            </c:strRef>
          </c:tx>
          <c:spPr>
            <a:ln w="28575" cap="rnd">
              <a:solidFill>
                <a:srgbClr val="156082"/>
              </a:solidFill>
              <a:round/>
            </a:ln>
            <a:effectLst/>
          </c:spPr>
          <c:marker>
            <c:symbol val="circle"/>
            <c:size val="5"/>
            <c:spPr>
              <a:noFill/>
              <a:ln w="9525">
                <a:noFill/>
              </a:ln>
              <a:effectLst/>
            </c:spPr>
          </c:marker>
          <c:dPt>
            <c:idx val="28"/>
            <c:marker>
              <c:symbol val="circle"/>
              <c:size val="5"/>
              <c:spPr>
                <a:noFill/>
                <a:ln w="9525">
                  <a:noFill/>
                </a:ln>
                <a:effectLst/>
              </c:spPr>
            </c:marker>
            <c:bubble3D val="0"/>
            <c:extLst>
              <c:ext xmlns:c16="http://schemas.microsoft.com/office/drawing/2014/chart" uri="{C3380CC4-5D6E-409C-BE32-E72D297353CC}">
                <c16:uniqueId val="{00000000-845B-4737-93F7-E001C87CA731}"/>
              </c:ext>
            </c:extLst>
          </c:dPt>
          <c:dPt>
            <c:idx val="29"/>
            <c:marker>
              <c:symbol val="circle"/>
              <c:size val="5"/>
              <c:spPr>
                <a:noFill/>
                <a:ln w="9525">
                  <a:noFill/>
                </a:ln>
                <a:effectLst/>
              </c:spPr>
            </c:marker>
            <c:bubble3D val="0"/>
            <c:extLst>
              <c:ext xmlns:c16="http://schemas.microsoft.com/office/drawing/2014/chart" uri="{C3380CC4-5D6E-409C-BE32-E72D297353CC}">
                <c16:uniqueId val="{00000001-845B-4737-93F7-E001C87CA731}"/>
              </c:ext>
            </c:extLst>
          </c:dPt>
          <c:dPt>
            <c:idx val="31"/>
            <c:marker>
              <c:symbol val="circle"/>
              <c:size val="5"/>
              <c:spPr>
                <a:noFill/>
                <a:ln w="9525">
                  <a:noFill/>
                </a:ln>
                <a:effectLst/>
              </c:spPr>
            </c:marker>
            <c:bubble3D val="0"/>
            <c:extLst>
              <c:ext xmlns:c16="http://schemas.microsoft.com/office/drawing/2014/chart" uri="{C3380CC4-5D6E-409C-BE32-E72D297353CC}">
                <c16:uniqueId val="{00000002-845B-4737-93F7-E001C87CA731}"/>
              </c:ext>
            </c:extLst>
          </c:dPt>
          <c:dPt>
            <c:idx val="32"/>
            <c:marker>
              <c:symbol val="circle"/>
              <c:size val="5"/>
              <c:spPr>
                <a:noFill/>
                <a:ln w="9525">
                  <a:noFill/>
                </a:ln>
                <a:effectLst/>
              </c:spPr>
            </c:marker>
            <c:bubble3D val="0"/>
            <c:spPr>
              <a:ln w="28575" cap="rnd">
                <a:solidFill>
                  <a:srgbClr val="156082"/>
                </a:solidFill>
                <a:round/>
              </a:ln>
              <a:effectLst/>
            </c:spPr>
            <c:extLst>
              <c:ext xmlns:c16="http://schemas.microsoft.com/office/drawing/2014/chart" uri="{C3380CC4-5D6E-409C-BE32-E72D297353CC}">
                <c16:uniqueId val="{00000004-845B-4737-93F7-E001C87CA731}"/>
              </c:ext>
            </c:extLst>
          </c:dPt>
          <c:dLbls>
            <c:dLbl>
              <c:idx val="32"/>
              <c:layout>
                <c:manualLayout>
                  <c:x val="0"/>
                  <c:y val="-3.3981089284621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5B-4737-93F7-E001C87CA7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'PivotJT (2)'!$A$9:$A$42</c:f>
              <c:strCache>
                <c:ptCount val="33"/>
                <c:pt idx="0">
                  <c:v>2/6/2020</c:v>
                </c:pt>
                <c:pt idx="1">
                  <c:v>3/11/2020</c:v>
                </c:pt>
                <c:pt idx="2">
                  <c:v>6/1/2020</c:v>
                </c:pt>
                <c:pt idx="3">
                  <c:v>6/30/2020</c:v>
                </c:pt>
                <c:pt idx="4">
                  <c:v>7/31/2020</c:v>
                </c:pt>
                <c:pt idx="5">
                  <c:v>8/6/2020</c:v>
                </c:pt>
                <c:pt idx="6">
                  <c:v>8/9/2020</c:v>
                </c:pt>
                <c:pt idx="7">
                  <c:v>8/31/2020</c:v>
                </c:pt>
                <c:pt idx="8">
                  <c:v>9/16/2020</c:v>
                </c:pt>
                <c:pt idx="9">
                  <c:v>9/19/2020</c:v>
                </c:pt>
                <c:pt idx="10">
                  <c:v>9/29/2020</c:v>
                </c:pt>
                <c:pt idx="11">
                  <c:v>9/30/2020</c:v>
                </c:pt>
                <c:pt idx="12">
                  <c:v>10/1/2020</c:v>
                </c:pt>
                <c:pt idx="13">
                  <c:v>10/12/2020</c:v>
                </c:pt>
                <c:pt idx="14">
                  <c:v>10/13/2020</c:v>
                </c:pt>
                <c:pt idx="15">
                  <c:v>10/14/2020</c:v>
                </c:pt>
                <c:pt idx="16">
                  <c:v>10/15/2020</c:v>
                </c:pt>
                <c:pt idx="17">
                  <c:v>10/16/2020</c:v>
                </c:pt>
                <c:pt idx="18">
                  <c:v>10/17/2020</c:v>
                </c:pt>
                <c:pt idx="19">
                  <c:v>10/18/2020</c:v>
                </c:pt>
                <c:pt idx="20">
                  <c:v>10/19/2020</c:v>
                </c:pt>
                <c:pt idx="21">
                  <c:v>10/20/2020</c:v>
                </c:pt>
                <c:pt idx="22">
                  <c:v>10/21/2020</c:v>
                </c:pt>
                <c:pt idx="23">
                  <c:v>10/22/2020</c:v>
                </c:pt>
                <c:pt idx="24">
                  <c:v>10/23/2020</c:v>
                </c:pt>
                <c:pt idx="25">
                  <c:v>10/24/2020</c:v>
                </c:pt>
                <c:pt idx="26">
                  <c:v>10/25/2020</c:v>
                </c:pt>
                <c:pt idx="27">
                  <c:v>10/27/2020</c:v>
                </c:pt>
                <c:pt idx="28">
                  <c:v>10/28/2020</c:v>
                </c:pt>
                <c:pt idx="29">
                  <c:v>10/29/2020</c:v>
                </c:pt>
                <c:pt idx="30">
                  <c:v>10/30/2020</c:v>
                </c:pt>
                <c:pt idx="31">
                  <c:v>10/31/2020</c:v>
                </c:pt>
                <c:pt idx="32">
                  <c:v>11/1/2020</c:v>
                </c:pt>
              </c:strCache>
            </c:strRef>
          </c:cat>
          <c:val>
            <c:numRef>
              <c:f>'PivotJT (2)'!$B$9:$B$42</c:f>
              <c:numCache>
                <c:formatCode>0.000</c:formatCode>
                <c:ptCount val="33"/>
                <c:pt idx="0">
                  <c:v>41.559553538832169</c:v>
                </c:pt>
                <c:pt idx="1">
                  <c:v>41.559553538832169</c:v>
                </c:pt>
                <c:pt idx="2">
                  <c:v>41.559553538832169</c:v>
                </c:pt>
                <c:pt idx="3">
                  <c:v>41.559553538832169</c:v>
                </c:pt>
                <c:pt idx="4">
                  <c:v>41.559553538832169</c:v>
                </c:pt>
                <c:pt idx="5">
                  <c:v>41.559553538832169</c:v>
                </c:pt>
                <c:pt idx="6">
                  <c:v>41.559553538832169</c:v>
                </c:pt>
                <c:pt idx="7">
                  <c:v>41.559553538832169</c:v>
                </c:pt>
                <c:pt idx="8">
                  <c:v>41.559553538832169</c:v>
                </c:pt>
                <c:pt idx="9">
                  <c:v>41.559553538832169</c:v>
                </c:pt>
                <c:pt idx="10">
                  <c:v>41.559553538832169</c:v>
                </c:pt>
                <c:pt idx="11">
                  <c:v>41.559553538832169</c:v>
                </c:pt>
                <c:pt idx="12">
                  <c:v>41.559553538832169</c:v>
                </c:pt>
                <c:pt idx="13">
                  <c:v>41.559553538832169</c:v>
                </c:pt>
                <c:pt idx="14">
                  <c:v>41.559553538832169</c:v>
                </c:pt>
                <c:pt idx="15">
                  <c:v>41.559553538832169</c:v>
                </c:pt>
                <c:pt idx="16">
                  <c:v>41.559553538832169</c:v>
                </c:pt>
                <c:pt idx="17">
                  <c:v>41.559553538832169</c:v>
                </c:pt>
                <c:pt idx="18">
                  <c:v>41.559553538832169</c:v>
                </c:pt>
                <c:pt idx="19">
                  <c:v>41.559553538832169</c:v>
                </c:pt>
                <c:pt idx="20">
                  <c:v>41.559553538832169</c:v>
                </c:pt>
                <c:pt idx="21">
                  <c:v>41.559553538832169</c:v>
                </c:pt>
                <c:pt idx="22">
                  <c:v>41.559553538832169</c:v>
                </c:pt>
                <c:pt idx="23">
                  <c:v>41.559553538832169</c:v>
                </c:pt>
                <c:pt idx="24">
                  <c:v>41.559553538832169</c:v>
                </c:pt>
                <c:pt idx="25">
                  <c:v>41.559553538832169</c:v>
                </c:pt>
                <c:pt idx="26">
                  <c:v>41.559553538832169</c:v>
                </c:pt>
                <c:pt idx="27">
                  <c:v>41.559553538832169</c:v>
                </c:pt>
                <c:pt idx="28">
                  <c:v>41.559553538832169</c:v>
                </c:pt>
                <c:pt idx="29">
                  <c:v>41.559553538832169</c:v>
                </c:pt>
                <c:pt idx="30">
                  <c:v>41.559553538832169</c:v>
                </c:pt>
                <c:pt idx="31">
                  <c:v>41.559553538832169</c:v>
                </c:pt>
                <c:pt idx="32">
                  <c:v>41.559553538832169</c:v>
                </c:pt>
              </c:numCache>
            </c:numRef>
          </c:val>
          <c:smooth val="0"/>
          <c:extLst>
            <c:ext xmlns:c16="http://schemas.microsoft.com/office/drawing/2014/chart" uri="{C3380CC4-5D6E-409C-BE32-E72D297353CC}">
              <c16:uniqueId val="{00000005-845B-4737-93F7-E001C87CA731}"/>
            </c:ext>
          </c:extLst>
        </c:ser>
        <c:ser>
          <c:idx val="1"/>
          <c:order val="1"/>
          <c:tx>
            <c:strRef>
              <c:f>'PivotJT (2)'!$C$6:$C$8</c:f>
              <c:strCache>
                <c:ptCount val="1"/>
                <c:pt idx="0">
                  <c:v>Biden - Average Polling Level</c:v>
                </c:pt>
              </c:strCache>
            </c:strRef>
          </c:tx>
          <c:spPr>
            <a:ln w="28575" cap="rnd">
              <a:solidFill>
                <a:schemeClr val="accent1"/>
              </a:solidFill>
              <a:prstDash val="lgDash"/>
              <a:round/>
            </a:ln>
            <a:effectLst/>
          </c:spPr>
          <c:marker>
            <c:symbol val="circle"/>
            <c:size val="5"/>
            <c:spPr>
              <a:solidFill>
                <a:srgbClr val="156082"/>
              </a:solidFill>
              <a:ln w="9525">
                <a:solidFill>
                  <a:schemeClr val="tx2"/>
                </a:solidFill>
              </a:ln>
              <a:effectLst/>
            </c:spPr>
          </c:marker>
          <c:cat>
            <c:strRef>
              <c:f>'PivotJT (2)'!$A$9:$A$42</c:f>
              <c:strCache>
                <c:ptCount val="33"/>
                <c:pt idx="0">
                  <c:v>2/6/2020</c:v>
                </c:pt>
                <c:pt idx="1">
                  <c:v>3/11/2020</c:v>
                </c:pt>
                <c:pt idx="2">
                  <c:v>6/1/2020</c:v>
                </c:pt>
                <c:pt idx="3">
                  <c:v>6/30/2020</c:v>
                </c:pt>
                <c:pt idx="4">
                  <c:v>7/31/2020</c:v>
                </c:pt>
                <c:pt idx="5">
                  <c:v>8/6/2020</c:v>
                </c:pt>
                <c:pt idx="6">
                  <c:v>8/9/2020</c:v>
                </c:pt>
                <c:pt idx="7">
                  <c:v>8/31/2020</c:v>
                </c:pt>
                <c:pt idx="8">
                  <c:v>9/16/2020</c:v>
                </c:pt>
                <c:pt idx="9">
                  <c:v>9/19/2020</c:v>
                </c:pt>
                <c:pt idx="10">
                  <c:v>9/29/2020</c:v>
                </c:pt>
                <c:pt idx="11">
                  <c:v>9/30/2020</c:v>
                </c:pt>
                <c:pt idx="12">
                  <c:v>10/1/2020</c:v>
                </c:pt>
                <c:pt idx="13">
                  <c:v>10/12/2020</c:v>
                </c:pt>
                <c:pt idx="14">
                  <c:v>10/13/2020</c:v>
                </c:pt>
                <c:pt idx="15">
                  <c:v>10/14/2020</c:v>
                </c:pt>
                <c:pt idx="16">
                  <c:v>10/15/2020</c:v>
                </c:pt>
                <c:pt idx="17">
                  <c:v>10/16/2020</c:v>
                </c:pt>
                <c:pt idx="18">
                  <c:v>10/17/2020</c:v>
                </c:pt>
                <c:pt idx="19">
                  <c:v>10/18/2020</c:v>
                </c:pt>
                <c:pt idx="20">
                  <c:v>10/19/2020</c:v>
                </c:pt>
                <c:pt idx="21">
                  <c:v>10/20/2020</c:v>
                </c:pt>
                <c:pt idx="22">
                  <c:v>10/21/2020</c:v>
                </c:pt>
                <c:pt idx="23">
                  <c:v>10/22/2020</c:v>
                </c:pt>
                <c:pt idx="24">
                  <c:v>10/23/2020</c:v>
                </c:pt>
                <c:pt idx="25">
                  <c:v>10/24/2020</c:v>
                </c:pt>
                <c:pt idx="26">
                  <c:v>10/25/2020</c:v>
                </c:pt>
                <c:pt idx="27">
                  <c:v>10/27/2020</c:v>
                </c:pt>
                <c:pt idx="28">
                  <c:v>10/28/2020</c:v>
                </c:pt>
                <c:pt idx="29">
                  <c:v>10/29/2020</c:v>
                </c:pt>
                <c:pt idx="30">
                  <c:v>10/30/2020</c:v>
                </c:pt>
                <c:pt idx="31">
                  <c:v>10/31/2020</c:v>
                </c:pt>
                <c:pt idx="32">
                  <c:v>11/1/2020</c:v>
                </c:pt>
              </c:strCache>
            </c:strRef>
          </c:cat>
          <c:val>
            <c:numRef>
              <c:f>'PivotJT (2)'!$C$9:$C$42</c:f>
              <c:numCache>
                <c:formatCode>0.000</c:formatCode>
                <c:ptCount val="33"/>
                <c:pt idx="0">
                  <c:v>43</c:v>
                </c:pt>
                <c:pt idx="1">
                  <c:v>40</c:v>
                </c:pt>
                <c:pt idx="2">
                  <c:v>40</c:v>
                </c:pt>
                <c:pt idx="3">
                  <c:v>45.58</c:v>
                </c:pt>
                <c:pt idx="4">
                  <c:v>48.13</c:v>
                </c:pt>
                <c:pt idx="5">
                  <c:v>43</c:v>
                </c:pt>
                <c:pt idx="6">
                  <c:v>41</c:v>
                </c:pt>
                <c:pt idx="7">
                  <c:v>44.954999999999998</c:v>
                </c:pt>
                <c:pt idx="8">
                  <c:v>41</c:v>
                </c:pt>
                <c:pt idx="9">
                  <c:v>43.5</c:v>
                </c:pt>
                <c:pt idx="10">
                  <c:v>42</c:v>
                </c:pt>
                <c:pt idx="11">
                  <c:v>47.6</c:v>
                </c:pt>
                <c:pt idx="12">
                  <c:v>36.650000000000006</c:v>
                </c:pt>
                <c:pt idx="13">
                  <c:v>44.5</c:v>
                </c:pt>
                <c:pt idx="14">
                  <c:v>44.5</c:v>
                </c:pt>
                <c:pt idx="15">
                  <c:v>45</c:v>
                </c:pt>
                <c:pt idx="16">
                  <c:v>46</c:v>
                </c:pt>
                <c:pt idx="17">
                  <c:v>46.5</c:v>
                </c:pt>
                <c:pt idx="18">
                  <c:v>47.5</c:v>
                </c:pt>
                <c:pt idx="19">
                  <c:v>47.5</c:v>
                </c:pt>
                <c:pt idx="20">
                  <c:v>48</c:v>
                </c:pt>
                <c:pt idx="21">
                  <c:v>43.2</c:v>
                </c:pt>
                <c:pt idx="22">
                  <c:v>47</c:v>
                </c:pt>
                <c:pt idx="23">
                  <c:v>47</c:v>
                </c:pt>
                <c:pt idx="24">
                  <c:v>47</c:v>
                </c:pt>
                <c:pt idx="25">
                  <c:v>47</c:v>
                </c:pt>
                <c:pt idx="26">
                  <c:v>47.5</c:v>
                </c:pt>
                <c:pt idx="27">
                  <c:v>47</c:v>
                </c:pt>
                <c:pt idx="28">
                  <c:v>47</c:v>
                </c:pt>
                <c:pt idx="29">
                  <c:v>43.5</c:v>
                </c:pt>
                <c:pt idx="30">
                  <c:v>44</c:v>
                </c:pt>
                <c:pt idx="31">
                  <c:v>44</c:v>
                </c:pt>
                <c:pt idx="32">
                  <c:v>43.333333333333336</c:v>
                </c:pt>
              </c:numCache>
            </c:numRef>
          </c:val>
          <c:smooth val="0"/>
          <c:extLst>
            <c:ext xmlns:c16="http://schemas.microsoft.com/office/drawing/2014/chart" uri="{C3380CC4-5D6E-409C-BE32-E72D297353CC}">
              <c16:uniqueId val="{00000006-845B-4737-93F7-E001C87CA731}"/>
            </c:ext>
          </c:extLst>
        </c:ser>
        <c:ser>
          <c:idx val="2"/>
          <c:order val="2"/>
          <c:tx>
            <c:strRef>
              <c:f>'PivotJT (2)'!$D$6:$D$8</c:f>
              <c:strCache>
                <c:ptCount val="1"/>
                <c:pt idx="0">
                  <c:v>Trump - Presidential Vote Total</c:v>
                </c:pt>
              </c:strCache>
            </c:strRef>
          </c:tx>
          <c:spPr>
            <a:ln w="28575" cap="rnd">
              <a:solidFill>
                <a:srgbClr val="FF0000"/>
              </a:solidFill>
              <a:round/>
            </a:ln>
            <a:effectLst/>
          </c:spPr>
          <c:marker>
            <c:symbol val="circle"/>
            <c:size val="5"/>
            <c:spPr>
              <a:solidFill>
                <a:srgbClr val="FF0000"/>
              </a:solidFill>
              <a:ln w="9525">
                <a:noFill/>
              </a:ln>
              <a:effectLst/>
            </c:spPr>
          </c:marker>
          <c:dPt>
            <c:idx val="28"/>
            <c:marker>
              <c:symbol val="circle"/>
              <c:size val="5"/>
              <c:spPr>
                <a:solidFill>
                  <a:srgbClr val="FF0000"/>
                </a:solidFill>
                <a:ln w="9525">
                  <a:noFill/>
                </a:ln>
                <a:effectLst/>
              </c:spPr>
            </c:marker>
            <c:bubble3D val="0"/>
            <c:extLst>
              <c:ext xmlns:c16="http://schemas.microsoft.com/office/drawing/2014/chart" uri="{C3380CC4-5D6E-409C-BE32-E72D297353CC}">
                <c16:uniqueId val="{00000007-845B-4737-93F7-E001C87CA731}"/>
              </c:ext>
            </c:extLst>
          </c:dPt>
          <c:dPt>
            <c:idx val="29"/>
            <c:marker>
              <c:symbol val="circle"/>
              <c:size val="5"/>
              <c:spPr>
                <a:solidFill>
                  <a:srgbClr val="FF0000"/>
                </a:solidFill>
                <a:ln w="9525">
                  <a:noFill/>
                </a:ln>
                <a:effectLst/>
              </c:spPr>
            </c:marker>
            <c:bubble3D val="0"/>
            <c:extLst>
              <c:ext xmlns:c16="http://schemas.microsoft.com/office/drawing/2014/chart" uri="{C3380CC4-5D6E-409C-BE32-E72D297353CC}">
                <c16:uniqueId val="{00000008-845B-4737-93F7-E001C87CA731}"/>
              </c:ext>
            </c:extLst>
          </c:dPt>
          <c:dPt>
            <c:idx val="31"/>
            <c:marker>
              <c:symbol val="circle"/>
              <c:size val="5"/>
              <c:spPr>
                <a:solidFill>
                  <a:srgbClr val="FF0000"/>
                </a:solidFill>
                <a:ln w="9525">
                  <a:noFill/>
                </a:ln>
                <a:effectLst/>
              </c:spPr>
            </c:marker>
            <c:bubble3D val="0"/>
            <c:extLst>
              <c:ext xmlns:c16="http://schemas.microsoft.com/office/drawing/2014/chart" uri="{C3380CC4-5D6E-409C-BE32-E72D297353CC}">
                <c16:uniqueId val="{00000009-845B-4737-93F7-E001C87CA731}"/>
              </c:ext>
            </c:extLst>
          </c:dPt>
          <c:dPt>
            <c:idx val="32"/>
            <c:marker>
              <c:symbol val="circle"/>
              <c:size val="5"/>
              <c:spPr>
                <a:solidFill>
                  <a:srgbClr val="FF0000"/>
                </a:solidFill>
                <a:ln w="9525">
                  <a:noFill/>
                </a:ln>
                <a:effectLst/>
              </c:spPr>
            </c:marker>
            <c:bubble3D val="0"/>
            <c:spPr>
              <a:ln w="28575" cap="rnd">
                <a:solidFill>
                  <a:srgbClr val="FF0000"/>
                </a:solidFill>
                <a:round/>
              </a:ln>
              <a:effectLst/>
            </c:spPr>
            <c:extLst>
              <c:ext xmlns:c16="http://schemas.microsoft.com/office/drawing/2014/chart" uri="{C3380CC4-5D6E-409C-BE32-E72D297353CC}">
                <c16:uniqueId val="{0000000B-845B-4737-93F7-E001C87CA731}"/>
              </c:ext>
            </c:extLst>
          </c:dPt>
          <c:dLbls>
            <c:dLbl>
              <c:idx val="32"/>
              <c:layout>
                <c:manualLayout>
                  <c:x val="0"/>
                  <c:y val="2.391819420951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5B-4737-93F7-E001C87CA7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'PivotJT (2)'!$A$9:$A$42</c:f>
              <c:strCache>
                <c:ptCount val="33"/>
                <c:pt idx="0">
                  <c:v>2/6/2020</c:v>
                </c:pt>
                <c:pt idx="1">
                  <c:v>3/11/2020</c:v>
                </c:pt>
                <c:pt idx="2">
                  <c:v>6/1/2020</c:v>
                </c:pt>
                <c:pt idx="3">
                  <c:v>6/30/2020</c:v>
                </c:pt>
                <c:pt idx="4">
                  <c:v>7/31/2020</c:v>
                </c:pt>
                <c:pt idx="5">
                  <c:v>8/6/2020</c:v>
                </c:pt>
                <c:pt idx="6">
                  <c:v>8/9/2020</c:v>
                </c:pt>
                <c:pt idx="7">
                  <c:v>8/31/2020</c:v>
                </c:pt>
                <c:pt idx="8">
                  <c:v>9/16/2020</c:v>
                </c:pt>
                <c:pt idx="9">
                  <c:v>9/19/2020</c:v>
                </c:pt>
                <c:pt idx="10">
                  <c:v>9/29/2020</c:v>
                </c:pt>
                <c:pt idx="11">
                  <c:v>9/30/2020</c:v>
                </c:pt>
                <c:pt idx="12">
                  <c:v>10/1/2020</c:v>
                </c:pt>
                <c:pt idx="13">
                  <c:v>10/12/2020</c:v>
                </c:pt>
                <c:pt idx="14">
                  <c:v>10/13/2020</c:v>
                </c:pt>
                <c:pt idx="15">
                  <c:v>10/14/2020</c:v>
                </c:pt>
                <c:pt idx="16">
                  <c:v>10/15/2020</c:v>
                </c:pt>
                <c:pt idx="17">
                  <c:v>10/16/2020</c:v>
                </c:pt>
                <c:pt idx="18">
                  <c:v>10/17/2020</c:v>
                </c:pt>
                <c:pt idx="19">
                  <c:v>10/18/2020</c:v>
                </c:pt>
                <c:pt idx="20">
                  <c:v>10/19/2020</c:v>
                </c:pt>
                <c:pt idx="21">
                  <c:v>10/20/2020</c:v>
                </c:pt>
                <c:pt idx="22">
                  <c:v>10/21/2020</c:v>
                </c:pt>
                <c:pt idx="23">
                  <c:v>10/22/2020</c:v>
                </c:pt>
                <c:pt idx="24">
                  <c:v>10/23/2020</c:v>
                </c:pt>
                <c:pt idx="25">
                  <c:v>10/24/2020</c:v>
                </c:pt>
                <c:pt idx="26">
                  <c:v>10/25/2020</c:v>
                </c:pt>
                <c:pt idx="27">
                  <c:v>10/27/2020</c:v>
                </c:pt>
                <c:pt idx="28">
                  <c:v>10/28/2020</c:v>
                </c:pt>
                <c:pt idx="29">
                  <c:v>10/29/2020</c:v>
                </c:pt>
                <c:pt idx="30">
                  <c:v>10/30/2020</c:v>
                </c:pt>
                <c:pt idx="31">
                  <c:v>10/31/2020</c:v>
                </c:pt>
                <c:pt idx="32">
                  <c:v>11/1/2020</c:v>
                </c:pt>
              </c:strCache>
            </c:strRef>
          </c:cat>
          <c:val>
            <c:numRef>
              <c:f>'PivotJT (2)'!$D$9:$D$42</c:f>
              <c:numCache>
                <c:formatCode>0.000</c:formatCode>
                <c:ptCount val="33"/>
                <c:pt idx="0">
                  <c:v>56.212512834264736</c:v>
                </c:pt>
                <c:pt idx="1">
                  <c:v>56.212512834264736</c:v>
                </c:pt>
                <c:pt idx="2">
                  <c:v>56.212512834264736</c:v>
                </c:pt>
                <c:pt idx="3">
                  <c:v>56.212512834264736</c:v>
                </c:pt>
                <c:pt idx="4">
                  <c:v>56.212512834264736</c:v>
                </c:pt>
                <c:pt idx="5">
                  <c:v>56.212512834264736</c:v>
                </c:pt>
                <c:pt idx="6">
                  <c:v>56.212512834264736</c:v>
                </c:pt>
                <c:pt idx="7">
                  <c:v>56.212512834264736</c:v>
                </c:pt>
                <c:pt idx="8">
                  <c:v>56.212512834264736</c:v>
                </c:pt>
                <c:pt idx="9">
                  <c:v>56.212512834264736</c:v>
                </c:pt>
                <c:pt idx="10">
                  <c:v>56.212512834264736</c:v>
                </c:pt>
                <c:pt idx="11">
                  <c:v>56.212512834264736</c:v>
                </c:pt>
                <c:pt idx="12">
                  <c:v>56.212512834264736</c:v>
                </c:pt>
                <c:pt idx="13">
                  <c:v>56.212512834264736</c:v>
                </c:pt>
                <c:pt idx="14">
                  <c:v>56.212512834264736</c:v>
                </c:pt>
                <c:pt idx="15">
                  <c:v>56.212512834264736</c:v>
                </c:pt>
                <c:pt idx="16">
                  <c:v>56.212512834264736</c:v>
                </c:pt>
                <c:pt idx="17">
                  <c:v>56.212512834264736</c:v>
                </c:pt>
                <c:pt idx="18">
                  <c:v>56.212512834264736</c:v>
                </c:pt>
                <c:pt idx="19">
                  <c:v>56.212512834264736</c:v>
                </c:pt>
                <c:pt idx="20">
                  <c:v>56.212512834264736</c:v>
                </c:pt>
                <c:pt idx="21">
                  <c:v>56.212512834264736</c:v>
                </c:pt>
                <c:pt idx="22">
                  <c:v>56.212512834264736</c:v>
                </c:pt>
                <c:pt idx="23">
                  <c:v>56.212512834264736</c:v>
                </c:pt>
                <c:pt idx="24">
                  <c:v>56.212512834264736</c:v>
                </c:pt>
                <c:pt idx="25">
                  <c:v>56.212512834264736</c:v>
                </c:pt>
                <c:pt idx="26">
                  <c:v>56.212512834264736</c:v>
                </c:pt>
                <c:pt idx="27">
                  <c:v>56.212512834264736</c:v>
                </c:pt>
                <c:pt idx="28">
                  <c:v>56.212512834264736</c:v>
                </c:pt>
                <c:pt idx="29">
                  <c:v>56.212512834264736</c:v>
                </c:pt>
                <c:pt idx="30">
                  <c:v>56.212512834264736</c:v>
                </c:pt>
                <c:pt idx="31">
                  <c:v>56.212512834264736</c:v>
                </c:pt>
                <c:pt idx="32">
                  <c:v>56.212512834264736</c:v>
                </c:pt>
              </c:numCache>
            </c:numRef>
          </c:val>
          <c:smooth val="0"/>
          <c:extLst>
            <c:ext xmlns:c16="http://schemas.microsoft.com/office/drawing/2014/chart" uri="{C3380CC4-5D6E-409C-BE32-E72D297353CC}">
              <c16:uniqueId val="{0000000C-845B-4737-93F7-E001C87CA731}"/>
            </c:ext>
          </c:extLst>
        </c:ser>
        <c:ser>
          <c:idx val="3"/>
          <c:order val="3"/>
          <c:tx>
            <c:strRef>
              <c:f>'PivotJT (2)'!$E$6:$E$8</c:f>
              <c:strCache>
                <c:ptCount val="1"/>
                <c:pt idx="0">
                  <c:v>Trump - Average Polling Level</c:v>
                </c:pt>
              </c:strCache>
            </c:strRef>
          </c:tx>
          <c:spPr>
            <a:ln w="28575" cap="rnd">
              <a:solidFill>
                <a:srgbClr val="FF0000"/>
              </a:solidFill>
              <a:prstDash val="lgDash"/>
              <a:round/>
            </a:ln>
            <a:effectLst/>
          </c:spPr>
          <c:marker>
            <c:symbol val="circle"/>
            <c:size val="5"/>
            <c:spPr>
              <a:solidFill>
                <a:srgbClr val="C00000"/>
              </a:solidFill>
              <a:ln w="9525">
                <a:solidFill>
                  <a:srgbClr val="C00000"/>
                </a:solidFill>
              </a:ln>
              <a:effectLst/>
            </c:spPr>
          </c:marker>
          <c:cat>
            <c:strRef>
              <c:f>'PivotJT (2)'!$A$9:$A$42</c:f>
              <c:strCache>
                <c:ptCount val="33"/>
                <c:pt idx="0">
                  <c:v>2/6/2020</c:v>
                </c:pt>
                <c:pt idx="1">
                  <c:v>3/11/2020</c:v>
                </c:pt>
                <c:pt idx="2">
                  <c:v>6/1/2020</c:v>
                </c:pt>
                <c:pt idx="3">
                  <c:v>6/30/2020</c:v>
                </c:pt>
                <c:pt idx="4">
                  <c:v>7/31/2020</c:v>
                </c:pt>
                <c:pt idx="5">
                  <c:v>8/6/2020</c:v>
                </c:pt>
                <c:pt idx="6">
                  <c:v>8/9/2020</c:v>
                </c:pt>
                <c:pt idx="7">
                  <c:v>8/31/2020</c:v>
                </c:pt>
                <c:pt idx="8">
                  <c:v>9/16/2020</c:v>
                </c:pt>
                <c:pt idx="9">
                  <c:v>9/19/2020</c:v>
                </c:pt>
                <c:pt idx="10">
                  <c:v>9/29/2020</c:v>
                </c:pt>
                <c:pt idx="11">
                  <c:v>9/30/2020</c:v>
                </c:pt>
                <c:pt idx="12">
                  <c:v>10/1/2020</c:v>
                </c:pt>
                <c:pt idx="13">
                  <c:v>10/12/2020</c:v>
                </c:pt>
                <c:pt idx="14">
                  <c:v>10/13/2020</c:v>
                </c:pt>
                <c:pt idx="15">
                  <c:v>10/14/2020</c:v>
                </c:pt>
                <c:pt idx="16">
                  <c:v>10/15/2020</c:v>
                </c:pt>
                <c:pt idx="17">
                  <c:v>10/16/2020</c:v>
                </c:pt>
                <c:pt idx="18">
                  <c:v>10/17/2020</c:v>
                </c:pt>
                <c:pt idx="19">
                  <c:v>10/18/2020</c:v>
                </c:pt>
                <c:pt idx="20">
                  <c:v>10/19/2020</c:v>
                </c:pt>
                <c:pt idx="21">
                  <c:v>10/20/2020</c:v>
                </c:pt>
                <c:pt idx="22">
                  <c:v>10/21/2020</c:v>
                </c:pt>
                <c:pt idx="23">
                  <c:v>10/22/2020</c:v>
                </c:pt>
                <c:pt idx="24">
                  <c:v>10/23/2020</c:v>
                </c:pt>
                <c:pt idx="25">
                  <c:v>10/24/2020</c:v>
                </c:pt>
                <c:pt idx="26">
                  <c:v>10/25/2020</c:v>
                </c:pt>
                <c:pt idx="27">
                  <c:v>10/27/2020</c:v>
                </c:pt>
                <c:pt idx="28">
                  <c:v>10/28/2020</c:v>
                </c:pt>
                <c:pt idx="29">
                  <c:v>10/29/2020</c:v>
                </c:pt>
                <c:pt idx="30">
                  <c:v>10/30/2020</c:v>
                </c:pt>
                <c:pt idx="31">
                  <c:v>10/31/2020</c:v>
                </c:pt>
                <c:pt idx="32">
                  <c:v>11/1/2020</c:v>
                </c:pt>
              </c:strCache>
            </c:strRef>
          </c:cat>
          <c:val>
            <c:numRef>
              <c:f>'PivotJT (2)'!$E$9:$E$42</c:f>
              <c:numCache>
                <c:formatCode>0.000</c:formatCode>
                <c:ptCount val="33"/>
                <c:pt idx="0">
                  <c:v>51.75</c:v>
                </c:pt>
                <c:pt idx="1">
                  <c:v>52</c:v>
                </c:pt>
                <c:pt idx="2">
                  <c:v>52</c:v>
                </c:pt>
                <c:pt idx="3">
                  <c:v>52</c:v>
                </c:pt>
                <c:pt idx="4">
                  <c:v>49.774999999999999</c:v>
                </c:pt>
                <c:pt idx="5">
                  <c:v>50</c:v>
                </c:pt>
                <c:pt idx="6">
                  <c:v>48</c:v>
                </c:pt>
                <c:pt idx="7">
                  <c:v>53.730000000000004</c:v>
                </c:pt>
                <c:pt idx="8">
                  <c:v>53</c:v>
                </c:pt>
                <c:pt idx="9">
                  <c:v>48.5</c:v>
                </c:pt>
                <c:pt idx="10">
                  <c:v>52</c:v>
                </c:pt>
                <c:pt idx="11">
                  <c:v>51.274999999999999</c:v>
                </c:pt>
                <c:pt idx="12">
                  <c:v>49.1</c:v>
                </c:pt>
                <c:pt idx="13">
                  <c:v>54.5</c:v>
                </c:pt>
                <c:pt idx="14">
                  <c:v>54.5</c:v>
                </c:pt>
                <c:pt idx="15">
                  <c:v>54</c:v>
                </c:pt>
                <c:pt idx="16">
                  <c:v>53</c:v>
                </c:pt>
                <c:pt idx="17">
                  <c:v>52.5</c:v>
                </c:pt>
                <c:pt idx="18">
                  <c:v>51.5</c:v>
                </c:pt>
                <c:pt idx="19">
                  <c:v>51</c:v>
                </c:pt>
                <c:pt idx="20">
                  <c:v>50.5</c:v>
                </c:pt>
                <c:pt idx="21">
                  <c:v>52</c:v>
                </c:pt>
                <c:pt idx="22">
                  <c:v>51</c:v>
                </c:pt>
                <c:pt idx="23">
                  <c:v>51</c:v>
                </c:pt>
                <c:pt idx="24">
                  <c:v>51.5</c:v>
                </c:pt>
                <c:pt idx="25">
                  <c:v>51.5</c:v>
                </c:pt>
                <c:pt idx="26">
                  <c:v>50.5</c:v>
                </c:pt>
                <c:pt idx="27">
                  <c:v>50.5</c:v>
                </c:pt>
                <c:pt idx="28">
                  <c:v>51</c:v>
                </c:pt>
                <c:pt idx="29">
                  <c:v>54</c:v>
                </c:pt>
                <c:pt idx="30">
                  <c:v>53.5</c:v>
                </c:pt>
                <c:pt idx="31">
                  <c:v>53.5</c:v>
                </c:pt>
                <c:pt idx="32">
                  <c:v>54</c:v>
                </c:pt>
              </c:numCache>
            </c:numRef>
          </c:val>
          <c:smooth val="0"/>
          <c:extLst>
            <c:ext xmlns:c16="http://schemas.microsoft.com/office/drawing/2014/chart" uri="{C3380CC4-5D6E-409C-BE32-E72D297353CC}">
              <c16:uniqueId val="{0000000D-845B-4737-93F7-E001C87CA731}"/>
            </c:ext>
          </c:extLst>
        </c:ser>
        <c:dLbls>
          <c:showLegendKey val="0"/>
          <c:showVal val="0"/>
          <c:showCatName val="0"/>
          <c:showSerName val="0"/>
          <c:showPercent val="0"/>
          <c:showBubbleSize val="0"/>
        </c:dLbls>
        <c:marker val="1"/>
        <c:smooth val="0"/>
        <c:axId val="1431910944"/>
        <c:axId val="1431914304"/>
      </c:lineChart>
      <c:catAx>
        <c:axId val="143191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10" b="0" i="0" u="none" strike="noStrike" kern="1200" baseline="0">
                <a:solidFill>
                  <a:schemeClr val="bg1"/>
                </a:solidFill>
                <a:latin typeface="Abadi" panose="020F0502020204030204" pitchFamily="34" charset="0"/>
                <a:ea typeface="+mn-ea"/>
                <a:cs typeface="+mn-cs"/>
              </a:defRPr>
            </a:pPr>
            <a:endParaRPr lang="en-US"/>
          </a:p>
        </c:txPr>
        <c:crossAx val="1431914304"/>
        <c:crosses val="autoZero"/>
        <c:auto val="1"/>
        <c:lblAlgn val="ctr"/>
        <c:lblOffset val="100"/>
        <c:noMultiLvlLbl val="0"/>
      </c:catAx>
      <c:valAx>
        <c:axId val="1431914304"/>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910944"/>
        <c:crosses val="autoZero"/>
        <c:crossBetween val="between"/>
      </c:valAx>
      <c:spPr>
        <a:noFill/>
        <a:ln>
          <a:noFill/>
        </a:ln>
        <a:effectLst/>
      </c:spPr>
    </c:plotArea>
    <c:legend>
      <c:legendPos val="r"/>
      <c:layout>
        <c:manualLayout>
          <c:xMode val="edge"/>
          <c:yMode val="edge"/>
          <c:x val="0.66489043095264155"/>
          <c:y val="2.0438769957662078E-3"/>
          <c:w val="0.33414663364922115"/>
          <c:h val="0.183168659073670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v>Mosteller</c:v>
          </c:tx>
          <c:spPr>
            <a:ln w="28575" cap="rnd">
              <a:solidFill>
                <a:schemeClr val="accent1"/>
              </a:solidFill>
              <a:round/>
            </a:ln>
            <a:effectLst/>
          </c:spPr>
          <c:marker>
            <c:symbol val="none"/>
          </c:marker>
          <c:cat>
            <c:numRef>
              <c:f>[president_polls538.xlsx]Sheet2!$A$7:$A$39</c:f>
              <c:numCache>
                <c:formatCode>m/d/yyyy</c:formatCode>
                <c:ptCount val="33"/>
                <c:pt idx="0">
                  <c:v>43867</c:v>
                </c:pt>
                <c:pt idx="1">
                  <c:v>43901</c:v>
                </c:pt>
                <c:pt idx="2">
                  <c:v>43983</c:v>
                </c:pt>
                <c:pt idx="3">
                  <c:v>44012</c:v>
                </c:pt>
                <c:pt idx="4">
                  <c:v>44043</c:v>
                </c:pt>
                <c:pt idx="5">
                  <c:v>44049</c:v>
                </c:pt>
                <c:pt idx="6">
                  <c:v>44052</c:v>
                </c:pt>
                <c:pt idx="7">
                  <c:v>44074</c:v>
                </c:pt>
                <c:pt idx="8">
                  <c:v>44090</c:v>
                </c:pt>
                <c:pt idx="9">
                  <c:v>44093</c:v>
                </c:pt>
                <c:pt idx="10">
                  <c:v>44103</c:v>
                </c:pt>
                <c:pt idx="11">
                  <c:v>44104</c:v>
                </c:pt>
                <c:pt idx="12">
                  <c:v>44105</c:v>
                </c:pt>
                <c:pt idx="13">
                  <c:v>44116</c:v>
                </c:pt>
                <c:pt idx="14">
                  <c:v>44117</c:v>
                </c:pt>
                <c:pt idx="15">
                  <c:v>44118</c:v>
                </c:pt>
                <c:pt idx="16">
                  <c:v>44119</c:v>
                </c:pt>
                <c:pt idx="17">
                  <c:v>44120</c:v>
                </c:pt>
                <c:pt idx="18">
                  <c:v>44121</c:v>
                </c:pt>
                <c:pt idx="19">
                  <c:v>44122</c:v>
                </c:pt>
                <c:pt idx="20">
                  <c:v>44123</c:v>
                </c:pt>
                <c:pt idx="21">
                  <c:v>44124</c:v>
                </c:pt>
                <c:pt idx="22">
                  <c:v>44125</c:v>
                </c:pt>
                <c:pt idx="23">
                  <c:v>44126</c:v>
                </c:pt>
                <c:pt idx="24">
                  <c:v>44127</c:v>
                </c:pt>
                <c:pt idx="25">
                  <c:v>44128</c:v>
                </c:pt>
                <c:pt idx="26">
                  <c:v>44129</c:v>
                </c:pt>
                <c:pt idx="27">
                  <c:v>44131</c:v>
                </c:pt>
                <c:pt idx="28">
                  <c:v>44132</c:v>
                </c:pt>
                <c:pt idx="29">
                  <c:v>44133</c:v>
                </c:pt>
                <c:pt idx="30">
                  <c:v>44134</c:v>
                </c:pt>
                <c:pt idx="31">
                  <c:v>44135</c:v>
                </c:pt>
                <c:pt idx="32">
                  <c:v>44136</c:v>
                </c:pt>
              </c:numCache>
            </c:numRef>
          </c:cat>
          <c:val>
            <c:numRef>
              <c:f>[president_polls538.xlsx]Sheet2!$B$7:$B$39</c:f>
              <c:numCache>
                <c:formatCode>General</c:formatCode>
                <c:ptCount val="33"/>
                <c:pt idx="0">
                  <c:v>5.9029592954325665</c:v>
                </c:pt>
                <c:pt idx="1">
                  <c:v>2.6529592954325665</c:v>
                </c:pt>
                <c:pt idx="2">
                  <c:v>2.6529592954325665</c:v>
                </c:pt>
                <c:pt idx="3">
                  <c:v>8.2329592954325648</c:v>
                </c:pt>
                <c:pt idx="4">
                  <c:v>13.00795929543257</c:v>
                </c:pt>
                <c:pt idx="5">
                  <c:v>7.6529592954325665</c:v>
                </c:pt>
                <c:pt idx="6">
                  <c:v>7.6529592954325665</c:v>
                </c:pt>
                <c:pt idx="7">
                  <c:v>5.8779592954325608</c:v>
                </c:pt>
                <c:pt idx="8">
                  <c:v>2.6529592954325665</c:v>
                </c:pt>
                <c:pt idx="9">
                  <c:v>9.6529592954325665</c:v>
                </c:pt>
                <c:pt idx="10">
                  <c:v>4.6529592954325665</c:v>
                </c:pt>
                <c:pt idx="11">
                  <c:v>10.977959295432569</c:v>
                </c:pt>
                <c:pt idx="12">
                  <c:v>2.2029592954325707</c:v>
                </c:pt>
                <c:pt idx="13">
                  <c:v>4.6529592954325665</c:v>
                </c:pt>
                <c:pt idx="14">
                  <c:v>4.6529592954325665</c:v>
                </c:pt>
                <c:pt idx="15">
                  <c:v>5.6529592954325665</c:v>
                </c:pt>
                <c:pt idx="16">
                  <c:v>7.6529592954325665</c:v>
                </c:pt>
                <c:pt idx="17">
                  <c:v>8.6529592954325665</c:v>
                </c:pt>
                <c:pt idx="18">
                  <c:v>10.652959295432566</c:v>
                </c:pt>
                <c:pt idx="19">
                  <c:v>11.152959295432566</c:v>
                </c:pt>
                <c:pt idx="20">
                  <c:v>12.152959295432566</c:v>
                </c:pt>
                <c:pt idx="21">
                  <c:v>5.8529592954325693</c:v>
                </c:pt>
                <c:pt idx="22">
                  <c:v>10.652959295432566</c:v>
                </c:pt>
                <c:pt idx="23">
                  <c:v>10.652959295432566</c:v>
                </c:pt>
                <c:pt idx="24">
                  <c:v>10.152959295432566</c:v>
                </c:pt>
                <c:pt idx="25">
                  <c:v>10.152959295432566</c:v>
                </c:pt>
                <c:pt idx="26">
                  <c:v>11.652959295432566</c:v>
                </c:pt>
                <c:pt idx="27">
                  <c:v>11.152959295432566</c:v>
                </c:pt>
                <c:pt idx="28">
                  <c:v>10.652959295432566</c:v>
                </c:pt>
                <c:pt idx="29">
                  <c:v>4.1529592954325665</c:v>
                </c:pt>
                <c:pt idx="30">
                  <c:v>5.1529592954325665</c:v>
                </c:pt>
                <c:pt idx="31">
                  <c:v>5.1529592954325665</c:v>
                </c:pt>
                <c:pt idx="32">
                  <c:v>3.9862926287659022</c:v>
                </c:pt>
              </c:numCache>
            </c:numRef>
          </c:val>
          <c:smooth val="0"/>
          <c:extLst>
            <c:ext xmlns:c16="http://schemas.microsoft.com/office/drawing/2014/chart" uri="{C3380CC4-5D6E-409C-BE32-E72D297353CC}">
              <c16:uniqueId val="{00000000-9CFB-41CB-A468-41F868DAC9CA}"/>
            </c:ext>
          </c:extLst>
        </c:ser>
        <c:dLbls>
          <c:showLegendKey val="0"/>
          <c:showVal val="0"/>
          <c:showCatName val="0"/>
          <c:showSerName val="0"/>
          <c:showPercent val="0"/>
          <c:showBubbleSize val="0"/>
        </c:dLbls>
        <c:smooth val="0"/>
        <c:axId val="174911632"/>
        <c:axId val="174914512"/>
      </c:lineChart>
      <c:dateAx>
        <c:axId val="174911632"/>
        <c:scaling>
          <c:orientation val="minMax"/>
          <c:min val="43866"/>
        </c:scaling>
        <c:delete val="1"/>
        <c:axPos val="b"/>
        <c:numFmt formatCode="m/d/yyyy" sourceLinked="1"/>
        <c:majorTickMark val="out"/>
        <c:minorTickMark val="none"/>
        <c:tickLblPos val="nextTo"/>
        <c:crossAx val="174914512"/>
        <c:crosses val="autoZero"/>
        <c:auto val="1"/>
        <c:lblOffset val="100"/>
        <c:baseTimeUnit val="days"/>
      </c:dateAx>
      <c:valAx>
        <c:axId val="17491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Mosteller Value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91163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[president_polls538.xlsx]PivotJT (2)!PivotTable51</c:name>
    <c:fmtId val="-1"/>
  </c:pivotSource>
  <c:chart>
    <c:title>
      <c:tx>
        <c:rich>
          <a:bodyPr rot="0" spcFirstLastPara="1" vertOverflow="ellipsis" vert="horz" wrap="square" anchor="t" anchorCtr="1"/>
          <a:lstStyle/>
          <a:p>
            <a:pPr>
              <a:defRPr sz="1400" b="0" i="0" u="none" strike="noStrike" kern="1200" spc="0" baseline="0">
                <a:solidFill>
                  <a:schemeClr val="bg1"/>
                </a:solidFill>
                <a:latin typeface="+mn-lt"/>
                <a:ea typeface="+mn-ea"/>
                <a:cs typeface="+mn-cs"/>
              </a:defRPr>
            </a:pPr>
            <a:r>
              <a:rPr lang="en-US" sz="2400">
                <a:solidFill>
                  <a:schemeClr val="bg1"/>
                </a:solidFill>
                <a:latin typeface="News Gothic MT" panose="020B0504020203020204" pitchFamily="34" charset="0"/>
              </a:rPr>
              <a:t>Wisconsin</a:t>
            </a:r>
          </a:p>
        </c:rich>
      </c:tx>
      <c:layout>
        <c:manualLayout>
          <c:xMode val="edge"/>
          <c:yMode val="edge"/>
          <c:x val="0.40812405889863895"/>
          <c:y val="8.6401900509602697E-2"/>
        </c:manualLayout>
      </c:layout>
      <c:overlay val="0"/>
      <c:spPr>
        <a:noFill/>
        <a:ln>
          <a:noFill/>
        </a:ln>
        <a:effectLst/>
      </c:spPr>
      <c:txPr>
        <a:bodyPr rot="0" spcFirstLastPara="1" vertOverflow="ellipsis" vert="horz" wrap="square" anchor="t" anchorCtr="1"/>
        <a:lstStyle/>
        <a:p>
          <a:pPr>
            <a:defRPr sz="1400" b="0" i="0" u="none" strike="noStrike" kern="1200" spc="0" baseline="0">
              <a:solidFill>
                <a:schemeClr val="bg1"/>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rgbClr val="FF0000"/>
            </a:solidFill>
            <a:round/>
          </a:ln>
          <a:effectLst/>
        </c:spPr>
        <c:marker>
          <c:symbol val="circle"/>
          <c:size val="5"/>
          <c:spPr>
            <a:noFill/>
            <a:ln w="9525">
              <a:noFill/>
            </a:ln>
            <a:effectLst/>
          </c:spPr>
        </c:marker>
      </c:pivotFmt>
      <c:pivotFmt>
        <c:idx val="5"/>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noFill/>
            <a:ln w="9525">
              <a:noFill/>
            </a:ln>
            <a:effectLst/>
          </c:spPr>
        </c:marker>
      </c:pivotFmt>
      <c:pivotFmt>
        <c:idx val="17"/>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rgbClr val="FF0000"/>
            </a:solidFill>
            <a:round/>
          </a:ln>
          <a:effectLst/>
        </c:spPr>
        <c:marker>
          <c:symbol val="circle"/>
          <c:size val="5"/>
          <c:spPr>
            <a:noFill/>
            <a:ln w="9525">
              <a:noFill/>
            </a:ln>
            <a:effectLst/>
          </c:spPr>
        </c:marker>
      </c:pivotFmt>
      <c:pivotFmt>
        <c:idx val="21"/>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circle"/>
          <c:size val="5"/>
          <c:spPr>
            <a:noFill/>
            <a:ln w="9525">
              <a:noFill/>
            </a:ln>
            <a:effectLst/>
          </c:spPr>
        </c:marker>
      </c:pivotFmt>
      <c:pivotFmt>
        <c:idx val="25"/>
        <c:spPr>
          <a:solidFill>
            <a:schemeClr val="accent1"/>
          </a:solidFill>
          <a:ln w="28575" cap="rnd">
            <a:solidFill>
              <a:schemeClr val="accent1"/>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prstDash val="lgDash"/>
            <a:round/>
          </a:ln>
          <a:effectLst/>
        </c:spPr>
        <c:marker>
          <c:symbol val="circle"/>
          <c:size val="5"/>
          <c:spPr>
            <a:solidFill>
              <a:schemeClr val="accent1"/>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rgbClr val="FF0000"/>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rgbClr val="FF0000"/>
            </a:solidFill>
            <a:round/>
          </a:ln>
          <a:effectLst/>
        </c:spPr>
        <c:marker>
          <c:symbol val="circle"/>
          <c:size val="5"/>
          <c:spPr>
            <a:noFill/>
            <a:ln w="9525">
              <a:noFill/>
            </a:ln>
            <a:effectLst/>
          </c:spPr>
        </c:marker>
      </c:pivotFmt>
      <c:pivotFmt>
        <c:idx val="29"/>
        <c:spPr>
          <a:solidFill>
            <a:schemeClr val="accent1"/>
          </a:solidFill>
          <a:ln w="28575" cap="rnd">
            <a:solidFill>
              <a:srgbClr val="FF0000"/>
            </a:solidFill>
            <a:round/>
          </a:ln>
          <a:effectLst/>
        </c:spPr>
        <c:marker>
          <c:symbol val="circle"/>
          <c:size val="5"/>
          <c:spPr>
            <a:no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rgbClr val="156082"/>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rgbClr val="156082"/>
            </a:solidFill>
            <a:round/>
          </a:ln>
          <a:effectLst/>
        </c:spPr>
        <c:marker>
          <c:symbol val="circle"/>
          <c:size val="5"/>
          <c:spPr>
            <a:noFill/>
            <a:ln w="9525">
              <a:noFill/>
            </a:ln>
            <a:effectLst/>
          </c:spPr>
        </c:marker>
      </c:pivotFmt>
      <c:pivotFmt>
        <c:idx val="33"/>
        <c:spPr>
          <a:solidFill>
            <a:schemeClr val="accent1"/>
          </a:solidFill>
          <a:ln w="28575" cap="rnd">
            <a:solidFill>
              <a:srgbClr val="156082"/>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prstDash val="lgDash"/>
            <a:round/>
          </a:ln>
          <a:effectLst/>
        </c:spPr>
        <c:marker>
          <c:symbol val="circle"/>
          <c:size val="5"/>
          <c:spPr>
            <a:solidFill>
              <a:srgbClr val="156082"/>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rgbClr val="FF0000"/>
            </a:solidFill>
            <a:round/>
          </a:ln>
          <a:effectLst/>
        </c:spPr>
        <c:marker>
          <c:symbol val="circle"/>
          <c:size val="5"/>
        </c:marker>
      </c:pivotFmt>
      <c:pivotFmt>
        <c:idx val="37"/>
        <c:spPr>
          <a:solidFill>
            <a:schemeClr val="accent1"/>
          </a:solidFill>
          <a:ln w="28575" cap="rnd">
            <a:solidFill>
              <a:srgbClr val="FF0000"/>
            </a:solidFill>
            <a:round/>
          </a:ln>
          <a:effectLst/>
        </c:spPr>
        <c:marker>
          <c:symbol val="circle"/>
          <c:size val="5"/>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rgbClr val="156082"/>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rgbClr val="156082"/>
            </a:solidFill>
            <a:round/>
          </a:ln>
          <a:effectLst/>
        </c:spPr>
        <c:marker>
          <c:symbol val="circle"/>
          <c:size val="5"/>
          <c:spPr>
            <a:noFill/>
            <a:ln w="9525">
              <a:noFill/>
            </a:ln>
            <a:effectLst/>
          </c:spPr>
        </c:marker>
      </c:pivotFmt>
      <c:pivotFmt>
        <c:idx val="41"/>
        <c:spPr>
          <a:solidFill>
            <a:schemeClr val="accent1"/>
          </a:solidFill>
          <a:ln w="28575" cap="rnd">
            <a:solidFill>
              <a:srgbClr val="156082"/>
            </a:solidFill>
            <a:round/>
          </a:ln>
          <a:effectLst/>
        </c:spPr>
        <c:marker>
          <c:symbol val="circle"/>
          <c:size val="5"/>
          <c:spPr>
            <a:noFill/>
            <a:ln w="9525">
              <a:noFill/>
            </a:ln>
            <a:effectLst/>
          </c:spPr>
        </c:marker>
      </c:pivotFmt>
      <c:pivotFmt>
        <c:idx val="42"/>
        <c:spPr>
          <a:solidFill>
            <a:schemeClr val="accent1"/>
          </a:solidFill>
          <a:ln w="28575" cap="rnd">
            <a:solidFill>
              <a:srgbClr val="156082"/>
            </a:solidFill>
            <a:round/>
          </a:ln>
          <a:effectLst/>
        </c:spPr>
        <c:marker>
          <c:symbol val="circle"/>
          <c:size val="5"/>
          <c:spPr>
            <a:noFill/>
            <a:ln w="9525">
              <a:noFill/>
            </a:ln>
            <a:effectLst/>
          </c:spPr>
        </c:marker>
      </c:pivotFmt>
      <c:pivotFmt>
        <c:idx val="43"/>
        <c:spPr>
          <a:solidFill>
            <a:schemeClr val="accent1"/>
          </a:solidFill>
          <a:ln w="28575" cap="rnd">
            <a:solidFill>
              <a:srgbClr val="156082"/>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prstDash val="lgDash"/>
            <a:round/>
          </a:ln>
          <a:effectLst/>
        </c:spPr>
        <c:marker>
          <c:symbol val="circle"/>
          <c:size val="5"/>
          <c:spPr>
            <a:solidFill>
              <a:srgbClr val="156082"/>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47"/>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48"/>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49"/>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rgbClr val="156082"/>
            </a:solidFill>
            <a:round/>
          </a:ln>
          <a:effectLst/>
        </c:spPr>
        <c:marker>
          <c:symbol val="circle"/>
          <c:size val="5"/>
          <c:spPr>
            <a:no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rgbClr val="156082"/>
            </a:solidFill>
            <a:round/>
          </a:ln>
          <a:effectLst/>
        </c:spPr>
        <c:marker>
          <c:symbol val="circle"/>
          <c:size val="5"/>
          <c:spPr>
            <a:noFill/>
            <a:ln w="9525">
              <a:noFill/>
            </a:ln>
            <a:effectLst/>
          </c:spPr>
        </c:marker>
      </c:pivotFmt>
      <c:pivotFmt>
        <c:idx val="53"/>
        <c:spPr>
          <a:solidFill>
            <a:schemeClr val="accent1"/>
          </a:solidFill>
          <a:ln w="28575" cap="rnd">
            <a:solidFill>
              <a:srgbClr val="156082"/>
            </a:solidFill>
            <a:round/>
          </a:ln>
          <a:effectLst/>
        </c:spPr>
        <c:marker>
          <c:symbol val="circle"/>
          <c:size val="5"/>
          <c:spPr>
            <a:noFill/>
            <a:ln w="9525">
              <a:noFill/>
            </a:ln>
            <a:effectLst/>
          </c:spPr>
        </c:marker>
      </c:pivotFmt>
      <c:pivotFmt>
        <c:idx val="54"/>
        <c:spPr>
          <a:solidFill>
            <a:schemeClr val="accent1"/>
          </a:solidFill>
          <a:ln w="28575" cap="rnd">
            <a:solidFill>
              <a:srgbClr val="156082"/>
            </a:solidFill>
            <a:round/>
          </a:ln>
          <a:effectLst/>
        </c:spPr>
        <c:marker>
          <c:symbol val="circle"/>
          <c:size val="5"/>
          <c:spPr>
            <a:noFill/>
            <a:ln w="9525">
              <a:noFill/>
            </a:ln>
            <a:effectLst/>
          </c:spPr>
        </c:marker>
      </c:pivotFmt>
      <c:pivotFmt>
        <c:idx val="55"/>
        <c:spPr>
          <a:solidFill>
            <a:schemeClr val="accent1"/>
          </a:solidFill>
          <a:ln w="28575" cap="rnd">
            <a:solidFill>
              <a:srgbClr val="156082"/>
            </a:solidFill>
            <a:round/>
          </a:ln>
          <a:effectLst/>
        </c:spPr>
        <c:marker>
          <c:symbol val="circle"/>
          <c:size val="5"/>
          <c:spPr>
            <a:noFill/>
            <a:ln w="9525">
              <a:noFill/>
            </a:ln>
            <a:effectLst/>
          </c:spPr>
        </c:marker>
        <c:dLbl>
          <c:idx val="0"/>
          <c:layout>
            <c:manualLayout>
              <c:x val="0"/>
              <c:y val="-3.398108928462126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prstDash val="lgDash"/>
            <a:round/>
          </a:ln>
          <a:effectLst/>
        </c:spPr>
        <c:marker>
          <c:symbol val="circle"/>
          <c:size val="5"/>
          <c:spPr>
            <a:solidFill>
              <a:srgbClr val="156082"/>
            </a:solidFill>
            <a:ln w="9525">
              <a:solidFill>
                <a:schemeClr val="tx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59"/>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60"/>
        <c:spPr>
          <a:solidFill>
            <a:schemeClr val="accent1"/>
          </a:solidFill>
          <a:ln w="28575" cap="rnd">
            <a:solidFill>
              <a:srgbClr val="FF0000"/>
            </a:solidFill>
            <a:round/>
          </a:ln>
          <a:effectLst/>
        </c:spPr>
        <c:marker>
          <c:symbol val="circle"/>
          <c:size val="5"/>
          <c:spPr>
            <a:solidFill>
              <a:srgbClr val="FF0000"/>
            </a:solidFill>
            <a:ln w="9525">
              <a:noFill/>
            </a:ln>
            <a:effectLst/>
          </c:spPr>
        </c:marker>
      </c:pivotFmt>
      <c:pivotFmt>
        <c:idx val="61"/>
        <c:spPr>
          <a:solidFill>
            <a:schemeClr val="accent1"/>
          </a:solidFill>
          <a:ln w="28575" cap="rnd">
            <a:solidFill>
              <a:srgbClr val="FF0000"/>
            </a:solidFill>
            <a:round/>
          </a:ln>
          <a:effectLst/>
        </c:spPr>
        <c:marker>
          <c:symbol val="circle"/>
          <c:size val="5"/>
          <c:spPr>
            <a:solidFill>
              <a:srgbClr val="FF0000"/>
            </a:solidFill>
            <a:ln w="9525">
              <a:noFill/>
            </a:ln>
            <a:effectLst/>
          </c:spPr>
        </c:marker>
        <c:dLbl>
          <c:idx val="0"/>
          <c:layout>
            <c:manualLayout>
              <c:x val="0"/>
              <c:y val="2.3918194209517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w="28575" cap="rnd">
            <a:solidFill>
              <a:srgbClr val="FF0000"/>
            </a:solidFill>
            <a:prstDash val="lgDash"/>
            <a:round/>
          </a:ln>
          <a:effectLst/>
        </c:spPr>
        <c:marker>
          <c:symbol val="circle"/>
          <c:size val="5"/>
          <c:spPr>
            <a:solidFill>
              <a:srgbClr val="C00000"/>
            </a:solidFill>
            <a:ln w="9525">
              <a:solidFill>
                <a:srgbClr val="C00000"/>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5156585187437846E-2"/>
          <c:y val="0.18173256606919946"/>
          <c:w val="0.9169025393081115"/>
          <c:h val="0.59642606109287577"/>
        </c:manualLayout>
      </c:layout>
      <c:lineChart>
        <c:grouping val="standard"/>
        <c:varyColors val="0"/>
        <c:ser>
          <c:idx val="0"/>
          <c:order val="0"/>
          <c:tx>
            <c:strRef>
              <c:f>'PivotJT (2)'!$B$6:$B$8</c:f>
              <c:strCache>
                <c:ptCount val="1"/>
                <c:pt idx="0">
                  <c:v>Biden - Presidential Vote Total</c:v>
                </c:pt>
              </c:strCache>
            </c:strRef>
          </c:tx>
          <c:spPr>
            <a:ln w="28575" cap="rnd">
              <a:solidFill>
                <a:srgbClr val="156082"/>
              </a:solidFill>
              <a:round/>
            </a:ln>
            <a:effectLst/>
          </c:spPr>
          <c:marker>
            <c:symbol val="circle"/>
            <c:size val="5"/>
            <c:spPr>
              <a:noFill/>
              <a:ln w="9525">
                <a:noFill/>
              </a:ln>
              <a:effectLst/>
            </c:spPr>
          </c:marker>
          <c:dPt>
            <c:idx val="28"/>
            <c:marker>
              <c:symbol val="circle"/>
              <c:size val="5"/>
              <c:spPr>
                <a:noFill/>
                <a:ln w="9525">
                  <a:noFill/>
                </a:ln>
                <a:effectLst/>
              </c:spPr>
            </c:marker>
            <c:bubble3D val="0"/>
            <c:extLst>
              <c:ext xmlns:c16="http://schemas.microsoft.com/office/drawing/2014/chart" uri="{C3380CC4-5D6E-409C-BE32-E72D297353CC}">
                <c16:uniqueId val="{00000000-2168-48BA-888D-C37BC24D6FF8}"/>
              </c:ext>
            </c:extLst>
          </c:dPt>
          <c:dPt>
            <c:idx val="31"/>
            <c:marker>
              <c:symbol val="circle"/>
              <c:size val="5"/>
              <c:spPr>
                <a:noFill/>
                <a:ln w="9525">
                  <a:noFill/>
                </a:ln>
                <a:effectLst/>
              </c:spPr>
            </c:marker>
            <c:bubble3D val="0"/>
            <c:extLst>
              <c:ext xmlns:c16="http://schemas.microsoft.com/office/drawing/2014/chart" uri="{C3380CC4-5D6E-409C-BE32-E72D297353CC}">
                <c16:uniqueId val="{00000001-2168-48BA-888D-C37BC24D6FF8}"/>
              </c:ext>
            </c:extLst>
          </c:dPt>
          <c:dPt>
            <c:idx val="197"/>
            <c:marker>
              <c:symbol val="circle"/>
              <c:size val="5"/>
              <c:spPr>
                <a:noFill/>
                <a:ln w="9525">
                  <a:noFill/>
                </a:ln>
                <a:effectLst/>
              </c:spPr>
            </c:marker>
            <c:bubble3D val="0"/>
            <c:extLst>
              <c:ext xmlns:c16="http://schemas.microsoft.com/office/drawing/2014/chart" uri="{C3380CC4-5D6E-409C-BE32-E72D297353CC}">
                <c16:uniqueId val="{00000002-2168-48BA-888D-C37BC24D6FF8}"/>
              </c:ext>
            </c:extLst>
          </c:dPt>
          <c:dPt>
            <c:idx val="200"/>
            <c:marker>
              <c:symbol val="circle"/>
              <c:size val="5"/>
              <c:spPr>
                <a:noFill/>
                <a:ln w="9525">
                  <a:noFill/>
                </a:ln>
                <a:effectLst/>
              </c:spPr>
            </c:marker>
            <c:bubble3D val="0"/>
            <c:spPr>
              <a:ln w="28575" cap="rnd">
                <a:solidFill>
                  <a:srgbClr val="156082"/>
                </a:solidFill>
                <a:round/>
              </a:ln>
              <a:effectLst/>
            </c:spPr>
            <c:extLst>
              <c:ext xmlns:c16="http://schemas.microsoft.com/office/drawing/2014/chart" uri="{C3380CC4-5D6E-409C-BE32-E72D297353CC}">
                <c16:uniqueId val="{00000004-2168-48BA-888D-C37BC24D6FF8}"/>
              </c:ext>
            </c:extLst>
          </c:dPt>
          <c:dLbls>
            <c:dLbl>
              <c:idx val="200"/>
              <c:layout>
                <c:manualLayout>
                  <c:x val="0"/>
                  <c:y val="-3.3981089284621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68-48BA-888D-C37BC24D6F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'PivotJT (2)'!$A$9:$A$210</c:f>
              <c:strCache>
                <c:ptCount val="201"/>
                <c:pt idx="0">
                  <c:v>3/17/2019</c:v>
                </c:pt>
                <c:pt idx="1">
                  <c:v>3/21/2019</c:v>
                </c:pt>
                <c:pt idx="2">
                  <c:v>4/18/2019</c:v>
                </c:pt>
                <c:pt idx="3">
                  <c:v>4/30/2019</c:v>
                </c:pt>
                <c:pt idx="4">
                  <c:v>6/13/2019</c:v>
                </c:pt>
                <c:pt idx="5">
                  <c:v>8/29/2019</c:v>
                </c:pt>
                <c:pt idx="6">
                  <c:v>9/9/2019</c:v>
                </c:pt>
                <c:pt idx="7">
                  <c:v>10/2/2019</c:v>
                </c:pt>
                <c:pt idx="8">
                  <c:v>10/17/2019</c:v>
                </c:pt>
                <c:pt idx="9">
                  <c:v>10/26/2019</c:v>
                </c:pt>
                <c:pt idx="10">
                  <c:v>11/17/2019</c:v>
                </c:pt>
                <c:pt idx="11">
                  <c:v>12/5/2019</c:v>
                </c:pt>
                <c:pt idx="12">
                  <c:v>12/8/2019</c:v>
                </c:pt>
                <c:pt idx="13">
                  <c:v>1/8/2020</c:v>
                </c:pt>
                <c:pt idx="14">
                  <c:v>1/12/2020</c:v>
                </c:pt>
                <c:pt idx="15">
                  <c:v>1/16/2020</c:v>
                </c:pt>
                <c:pt idx="16">
                  <c:v>2/18/2020</c:v>
                </c:pt>
                <c:pt idx="17">
                  <c:v>2/20/2020</c:v>
                </c:pt>
                <c:pt idx="18">
                  <c:v>2/23/2020</c:v>
                </c:pt>
                <c:pt idx="19">
                  <c:v>3/7/2020</c:v>
                </c:pt>
                <c:pt idx="20">
                  <c:v>3/8/2020</c:v>
                </c:pt>
                <c:pt idx="21">
                  <c:v>3/11/2020</c:v>
                </c:pt>
                <c:pt idx="22">
                  <c:v>3/19/2020</c:v>
                </c:pt>
                <c:pt idx="23">
                  <c:v>3/25/2020</c:v>
                </c:pt>
                <c:pt idx="24">
                  <c:v>3/29/2020</c:v>
                </c:pt>
                <c:pt idx="25">
                  <c:v>4/8/2020</c:v>
                </c:pt>
                <c:pt idx="26">
                  <c:v>4/15/2020</c:v>
                </c:pt>
                <c:pt idx="27">
                  <c:v>4/20/2020</c:v>
                </c:pt>
                <c:pt idx="28">
                  <c:v>4/21/2020</c:v>
                </c:pt>
                <c:pt idx="29">
                  <c:v>5/5/2020</c:v>
                </c:pt>
                <c:pt idx="30">
                  <c:v>5/6/2020</c:v>
                </c:pt>
                <c:pt idx="31">
                  <c:v>5/7/2020</c:v>
                </c:pt>
                <c:pt idx="32">
                  <c:v>5/8/2020</c:v>
                </c:pt>
                <c:pt idx="33">
                  <c:v>5/9/2020</c:v>
                </c:pt>
                <c:pt idx="34">
                  <c:v>5/10/2020</c:v>
                </c:pt>
                <c:pt idx="35">
                  <c:v>5/11/2020</c:v>
                </c:pt>
                <c:pt idx="36">
                  <c:v>5/12/2020</c:v>
                </c:pt>
                <c:pt idx="37">
                  <c:v>5/13/2020</c:v>
                </c:pt>
                <c:pt idx="38">
                  <c:v>5/14/2020</c:v>
                </c:pt>
                <c:pt idx="39">
                  <c:v>5/15/2020</c:v>
                </c:pt>
                <c:pt idx="40">
                  <c:v>5/16/2020</c:v>
                </c:pt>
                <c:pt idx="41">
                  <c:v>5/17/2020</c:v>
                </c:pt>
                <c:pt idx="42">
                  <c:v>5/18/2020</c:v>
                </c:pt>
                <c:pt idx="43">
                  <c:v>5/19/2020</c:v>
                </c:pt>
                <c:pt idx="44">
                  <c:v>5/20/2020</c:v>
                </c:pt>
                <c:pt idx="45">
                  <c:v>5/21/2020</c:v>
                </c:pt>
                <c:pt idx="46">
                  <c:v>5/22/2020</c:v>
                </c:pt>
                <c:pt idx="47">
                  <c:v>5/23/2020</c:v>
                </c:pt>
                <c:pt idx="48">
                  <c:v>5/24/2020</c:v>
                </c:pt>
                <c:pt idx="49">
                  <c:v>5/25/2020</c:v>
                </c:pt>
                <c:pt idx="50">
                  <c:v>5/26/2020</c:v>
                </c:pt>
                <c:pt idx="51">
                  <c:v>5/27/2020</c:v>
                </c:pt>
                <c:pt idx="52">
                  <c:v>5/28/2020</c:v>
                </c:pt>
                <c:pt idx="53">
                  <c:v>5/29/2020</c:v>
                </c:pt>
                <c:pt idx="54">
                  <c:v>5/30/2020</c:v>
                </c:pt>
                <c:pt idx="55">
                  <c:v>5/31/2020</c:v>
                </c:pt>
                <c:pt idx="56">
                  <c:v>6/1/2020</c:v>
                </c:pt>
                <c:pt idx="57">
                  <c:v>6/2/2020</c:v>
                </c:pt>
                <c:pt idx="58">
                  <c:v>6/3/2020</c:v>
                </c:pt>
                <c:pt idx="59">
                  <c:v>6/4/2020</c:v>
                </c:pt>
                <c:pt idx="60">
                  <c:v>6/5/2020</c:v>
                </c:pt>
                <c:pt idx="61">
                  <c:v>6/6/2020</c:v>
                </c:pt>
                <c:pt idx="62">
                  <c:v>6/7/2020</c:v>
                </c:pt>
                <c:pt idx="63">
                  <c:v>6/8/2020</c:v>
                </c:pt>
                <c:pt idx="64">
                  <c:v>6/9/2020</c:v>
                </c:pt>
                <c:pt idx="65">
                  <c:v>6/10/2020</c:v>
                </c:pt>
                <c:pt idx="66">
                  <c:v>6/11/2020</c:v>
                </c:pt>
                <c:pt idx="67">
                  <c:v>6/12/2020</c:v>
                </c:pt>
                <c:pt idx="68">
                  <c:v>6/13/2020</c:v>
                </c:pt>
                <c:pt idx="69">
                  <c:v>6/14/2020</c:v>
                </c:pt>
                <c:pt idx="70">
                  <c:v>6/15/2020</c:v>
                </c:pt>
                <c:pt idx="71">
                  <c:v>6/16/2020</c:v>
                </c:pt>
                <c:pt idx="72">
                  <c:v>6/17/2020</c:v>
                </c:pt>
                <c:pt idx="73">
                  <c:v>6/18/2020</c:v>
                </c:pt>
                <c:pt idx="74">
                  <c:v>6/19/2020</c:v>
                </c:pt>
                <c:pt idx="75">
                  <c:v>6/20/2020</c:v>
                </c:pt>
                <c:pt idx="76">
                  <c:v>6/21/2020</c:v>
                </c:pt>
                <c:pt idx="77">
                  <c:v>6/22/2020</c:v>
                </c:pt>
                <c:pt idx="78">
                  <c:v>6/23/2020</c:v>
                </c:pt>
                <c:pt idx="79">
                  <c:v>6/24/2020</c:v>
                </c:pt>
                <c:pt idx="80">
                  <c:v>6/25/2020</c:v>
                </c:pt>
                <c:pt idx="81">
                  <c:v>6/26/2020</c:v>
                </c:pt>
                <c:pt idx="82">
                  <c:v>6/27/2020</c:v>
                </c:pt>
                <c:pt idx="83">
                  <c:v>6/28/2020</c:v>
                </c:pt>
                <c:pt idx="84">
                  <c:v>6/29/2020</c:v>
                </c:pt>
                <c:pt idx="85">
                  <c:v>6/30/2020</c:v>
                </c:pt>
                <c:pt idx="86">
                  <c:v>7/1/2020</c:v>
                </c:pt>
                <c:pt idx="87">
                  <c:v>7/2/2020</c:v>
                </c:pt>
                <c:pt idx="88">
                  <c:v>7/3/2020</c:v>
                </c:pt>
                <c:pt idx="89">
                  <c:v>7/4/2020</c:v>
                </c:pt>
                <c:pt idx="90">
                  <c:v>7/5/2020</c:v>
                </c:pt>
                <c:pt idx="91">
                  <c:v>7/6/2020</c:v>
                </c:pt>
                <c:pt idx="92">
                  <c:v>7/7/2020</c:v>
                </c:pt>
                <c:pt idx="93">
                  <c:v>7/8/2020</c:v>
                </c:pt>
                <c:pt idx="94">
                  <c:v>7/9/2020</c:v>
                </c:pt>
                <c:pt idx="95">
                  <c:v>7/10/2020</c:v>
                </c:pt>
                <c:pt idx="96">
                  <c:v>7/11/2020</c:v>
                </c:pt>
                <c:pt idx="97">
                  <c:v>7/12/2020</c:v>
                </c:pt>
                <c:pt idx="98">
                  <c:v>7/13/2020</c:v>
                </c:pt>
                <c:pt idx="99">
                  <c:v>7/14/2020</c:v>
                </c:pt>
                <c:pt idx="100">
                  <c:v>7/15/2020</c:v>
                </c:pt>
                <c:pt idx="101">
                  <c:v>7/16/2020</c:v>
                </c:pt>
                <c:pt idx="102">
                  <c:v>7/17/2020</c:v>
                </c:pt>
                <c:pt idx="103">
                  <c:v>7/18/2020</c:v>
                </c:pt>
                <c:pt idx="104">
                  <c:v>7/19/2020</c:v>
                </c:pt>
                <c:pt idx="105">
                  <c:v>7/20/2020</c:v>
                </c:pt>
                <c:pt idx="106">
                  <c:v>7/21/2020</c:v>
                </c:pt>
                <c:pt idx="107">
                  <c:v>7/22/2020</c:v>
                </c:pt>
                <c:pt idx="108">
                  <c:v>7/23/2020</c:v>
                </c:pt>
                <c:pt idx="109">
                  <c:v>7/24/2020</c:v>
                </c:pt>
                <c:pt idx="110">
                  <c:v>7/25/2020</c:v>
                </c:pt>
                <c:pt idx="111">
                  <c:v>7/26/2020</c:v>
                </c:pt>
                <c:pt idx="112">
                  <c:v>7/27/2020</c:v>
                </c:pt>
                <c:pt idx="113">
                  <c:v>7/28/2020</c:v>
                </c:pt>
                <c:pt idx="114">
                  <c:v>7/29/2020</c:v>
                </c:pt>
                <c:pt idx="115">
                  <c:v>7/30/2020</c:v>
                </c:pt>
                <c:pt idx="116">
                  <c:v>7/31/2020</c:v>
                </c:pt>
                <c:pt idx="117">
                  <c:v>8/1/2020</c:v>
                </c:pt>
                <c:pt idx="118">
                  <c:v>8/2/2020</c:v>
                </c:pt>
                <c:pt idx="119">
                  <c:v>8/3/2020</c:v>
                </c:pt>
                <c:pt idx="120">
                  <c:v>8/4/2020</c:v>
                </c:pt>
                <c:pt idx="121">
                  <c:v>8/5/2020</c:v>
                </c:pt>
                <c:pt idx="122">
                  <c:v>8/6/2020</c:v>
                </c:pt>
                <c:pt idx="123">
                  <c:v>8/7/2020</c:v>
                </c:pt>
                <c:pt idx="124">
                  <c:v>8/8/2020</c:v>
                </c:pt>
                <c:pt idx="125">
                  <c:v>8/9/2020</c:v>
                </c:pt>
                <c:pt idx="126">
                  <c:v>8/10/2020</c:v>
                </c:pt>
                <c:pt idx="127">
                  <c:v>8/11/2020</c:v>
                </c:pt>
                <c:pt idx="128">
                  <c:v>8/12/2020</c:v>
                </c:pt>
                <c:pt idx="129">
                  <c:v>8/13/2020</c:v>
                </c:pt>
                <c:pt idx="130">
                  <c:v>8/14/2020</c:v>
                </c:pt>
                <c:pt idx="131">
                  <c:v>8/15/2020</c:v>
                </c:pt>
                <c:pt idx="132">
                  <c:v>8/16/2020</c:v>
                </c:pt>
                <c:pt idx="133">
                  <c:v>8/17/2020</c:v>
                </c:pt>
                <c:pt idx="134">
                  <c:v>8/18/2020</c:v>
                </c:pt>
                <c:pt idx="135">
                  <c:v>8/19/2020</c:v>
                </c:pt>
                <c:pt idx="136">
                  <c:v>8/20/2020</c:v>
                </c:pt>
                <c:pt idx="137">
                  <c:v>8/21/2020</c:v>
                </c:pt>
                <c:pt idx="138">
                  <c:v>8/22/2020</c:v>
                </c:pt>
                <c:pt idx="139">
                  <c:v>8/23/2020</c:v>
                </c:pt>
                <c:pt idx="140">
                  <c:v>8/24/2020</c:v>
                </c:pt>
                <c:pt idx="141">
                  <c:v>8/25/2020</c:v>
                </c:pt>
                <c:pt idx="142">
                  <c:v>8/26/2020</c:v>
                </c:pt>
                <c:pt idx="143">
                  <c:v>8/27/2020</c:v>
                </c:pt>
                <c:pt idx="144">
                  <c:v>8/28/2020</c:v>
                </c:pt>
                <c:pt idx="145">
                  <c:v>8/29/2020</c:v>
                </c:pt>
                <c:pt idx="146">
                  <c:v>8/30/2020</c:v>
                </c:pt>
                <c:pt idx="147">
                  <c:v>8/31/2020</c:v>
                </c:pt>
                <c:pt idx="148">
                  <c:v>9/1/2020</c:v>
                </c:pt>
                <c:pt idx="149">
                  <c:v>9/2/2020</c:v>
                </c:pt>
                <c:pt idx="150">
                  <c:v>9/3/2020</c:v>
                </c:pt>
                <c:pt idx="151">
                  <c:v>9/4/2020</c:v>
                </c:pt>
                <c:pt idx="152">
                  <c:v>9/5/2020</c:v>
                </c:pt>
                <c:pt idx="153">
                  <c:v>9/6/2020</c:v>
                </c:pt>
                <c:pt idx="154">
                  <c:v>9/7/2020</c:v>
                </c:pt>
                <c:pt idx="155">
                  <c:v>9/8/2020</c:v>
                </c:pt>
                <c:pt idx="156">
                  <c:v>9/9/2020</c:v>
                </c:pt>
                <c:pt idx="157">
                  <c:v>9/10/2020</c:v>
                </c:pt>
                <c:pt idx="158">
                  <c:v>9/11/2020</c:v>
                </c:pt>
                <c:pt idx="159">
                  <c:v>9/12/2020</c:v>
                </c:pt>
                <c:pt idx="160">
                  <c:v>9/13/2020</c:v>
                </c:pt>
                <c:pt idx="161">
                  <c:v>9/14/2020</c:v>
                </c:pt>
                <c:pt idx="162">
                  <c:v>9/15/2020</c:v>
                </c:pt>
                <c:pt idx="163">
                  <c:v>9/16/2020</c:v>
                </c:pt>
                <c:pt idx="164">
                  <c:v>9/19/2020</c:v>
                </c:pt>
                <c:pt idx="165">
                  <c:v>9/20/2020</c:v>
                </c:pt>
                <c:pt idx="166">
                  <c:v>9/21/2020</c:v>
                </c:pt>
                <c:pt idx="167">
                  <c:v>9/22/2020</c:v>
                </c:pt>
                <c:pt idx="168">
                  <c:v>9/24/2020</c:v>
                </c:pt>
                <c:pt idx="169">
                  <c:v>9/25/2020</c:v>
                </c:pt>
                <c:pt idx="170">
                  <c:v>9/26/2020</c:v>
                </c:pt>
                <c:pt idx="171">
                  <c:v>9/27/2020</c:v>
                </c:pt>
                <c:pt idx="172">
                  <c:v>9/28/2020</c:v>
                </c:pt>
                <c:pt idx="173">
                  <c:v>9/30/2020</c:v>
                </c:pt>
                <c:pt idx="174">
                  <c:v>10/4/2020</c:v>
                </c:pt>
                <c:pt idx="175">
                  <c:v>10/5/2020</c:v>
                </c:pt>
                <c:pt idx="176">
                  <c:v>10/7/2020</c:v>
                </c:pt>
                <c:pt idx="177">
                  <c:v>10/8/2020</c:v>
                </c:pt>
                <c:pt idx="178">
                  <c:v>10/10/2020</c:v>
                </c:pt>
                <c:pt idx="179">
                  <c:v>10/11/2020</c:v>
                </c:pt>
                <c:pt idx="180">
                  <c:v>10/12/2020</c:v>
                </c:pt>
                <c:pt idx="181">
                  <c:v>10/13/2020</c:v>
                </c:pt>
                <c:pt idx="182">
                  <c:v>10/14/2020</c:v>
                </c:pt>
                <c:pt idx="183">
                  <c:v>10/15/2020</c:v>
                </c:pt>
                <c:pt idx="184">
                  <c:v>10/16/2020</c:v>
                </c:pt>
                <c:pt idx="185">
                  <c:v>10/17/2020</c:v>
                </c:pt>
                <c:pt idx="186">
                  <c:v>10/18/2020</c:v>
                </c:pt>
                <c:pt idx="187">
                  <c:v>10/19/2020</c:v>
                </c:pt>
                <c:pt idx="188">
                  <c:v>10/20/2020</c:v>
                </c:pt>
                <c:pt idx="189">
                  <c:v>10/21/2020</c:v>
                </c:pt>
                <c:pt idx="190">
                  <c:v>10/22/2020</c:v>
                </c:pt>
                <c:pt idx="191">
                  <c:v>10/23/2020</c:v>
                </c:pt>
                <c:pt idx="192">
                  <c:v>10/24/2020</c:v>
                </c:pt>
                <c:pt idx="193">
                  <c:v>10/25/2020</c:v>
                </c:pt>
                <c:pt idx="194">
                  <c:v>10/26/2020</c:v>
                </c:pt>
                <c:pt idx="195">
                  <c:v>10/27/2020</c:v>
                </c:pt>
                <c:pt idx="196">
                  <c:v>10/28/2020</c:v>
                </c:pt>
                <c:pt idx="197">
                  <c:v>10/29/2020</c:v>
                </c:pt>
                <c:pt idx="198">
                  <c:v>10/30/2020</c:v>
                </c:pt>
                <c:pt idx="199">
                  <c:v>10/31/2020</c:v>
                </c:pt>
                <c:pt idx="200">
                  <c:v>11/1/2020</c:v>
                </c:pt>
              </c:strCache>
            </c:strRef>
          </c:cat>
          <c:val>
            <c:numRef>
              <c:f>'PivotJT (2)'!$B$9:$B$210</c:f>
              <c:numCache>
                <c:formatCode>0.000</c:formatCode>
                <c:ptCount val="201"/>
                <c:pt idx="0">
                  <c:v>49.449536861427738</c:v>
                </c:pt>
                <c:pt idx="1">
                  <c:v>49.449536861427738</c:v>
                </c:pt>
                <c:pt idx="2">
                  <c:v>49.449536861427738</c:v>
                </c:pt>
                <c:pt idx="3">
                  <c:v>49.449536861427738</c:v>
                </c:pt>
                <c:pt idx="4">
                  <c:v>49.449536861427738</c:v>
                </c:pt>
                <c:pt idx="5">
                  <c:v>49.449536861427738</c:v>
                </c:pt>
                <c:pt idx="6">
                  <c:v>49.449536861427738</c:v>
                </c:pt>
                <c:pt idx="7">
                  <c:v>49.449536861427738</c:v>
                </c:pt>
                <c:pt idx="8">
                  <c:v>49.449536861427738</c:v>
                </c:pt>
                <c:pt idx="9">
                  <c:v>49.449536861427738</c:v>
                </c:pt>
                <c:pt idx="10">
                  <c:v>49.449536861427738</c:v>
                </c:pt>
                <c:pt idx="11">
                  <c:v>49.449536861427738</c:v>
                </c:pt>
                <c:pt idx="12">
                  <c:v>49.449536861427738</c:v>
                </c:pt>
                <c:pt idx="13">
                  <c:v>49.449536861427738</c:v>
                </c:pt>
                <c:pt idx="14">
                  <c:v>49.449536861427738</c:v>
                </c:pt>
                <c:pt idx="15">
                  <c:v>49.449536861427738</c:v>
                </c:pt>
                <c:pt idx="16">
                  <c:v>49.449536861427738</c:v>
                </c:pt>
                <c:pt idx="17">
                  <c:v>49.449536861427738</c:v>
                </c:pt>
                <c:pt idx="18">
                  <c:v>49.449536861427738</c:v>
                </c:pt>
                <c:pt idx="19">
                  <c:v>49.449536861427738</c:v>
                </c:pt>
                <c:pt idx="20">
                  <c:v>49.449536861427738</c:v>
                </c:pt>
                <c:pt idx="21">
                  <c:v>49.449536861427738</c:v>
                </c:pt>
                <c:pt idx="22">
                  <c:v>49.449536861427738</c:v>
                </c:pt>
                <c:pt idx="23">
                  <c:v>49.449536861427738</c:v>
                </c:pt>
                <c:pt idx="24">
                  <c:v>49.449536861427738</c:v>
                </c:pt>
                <c:pt idx="25">
                  <c:v>49.449536861427738</c:v>
                </c:pt>
                <c:pt idx="26">
                  <c:v>49.449536861427738</c:v>
                </c:pt>
                <c:pt idx="27">
                  <c:v>49.449536861427738</c:v>
                </c:pt>
                <c:pt idx="28">
                  <c:v>49.449536861427738</c:v>
                </c:pt>
                <c:pt idx="29">
                  <c:v>49.449536861427738</c:v>
                </c:pt>
                <c:pt idx="30">
                  <c:v>49.449536861427738</c:v>
                </c:pt>
                <c:pt idx="31">
                  <c:v>49.449536861427738</c:v>
                </c:pt>
                <c:pt idx="32">
                  <c:v>49.449536861427738</c:v>
                </c:pt>
                <c:pt idx="33">
                  <c:v>49.449536861427738</c:v>
                </c:pt>
                <c:pt idx="34">
                  <c:v>49.449536861427738</c:v>
                </c:pt>
                <c:pt idx="35">
                  <c:v>49.449536861427738</c:v>
                </c:pt>
                <c:pt idx="36">
                  <c:v>49.449536861427738</c:v>
                </c:pt>
                <c:pt idx="37">
                  <c:v>49.449536861427738</c:v>
                </c:pt>
                <c:pt idx="38">
                  <c:v>49.449536861427738</c:v>
                </c:pt>
                <c:pt idx="39">
                  <c:v>49.449536861427738</c:v>
                </c:pt>
                <c:pt idx="40">
                  <c:v>49.449536861427738</c:v>
                </c:pt>
                <c:pt idx="41">
                  <c:v>49.449536861427738</c:v>
                </c:pt>
                <c:pt idx="42">
                  <c:v>49.449536861427738</c:v>
                </c:pt>
                <c:pt idx="43">
                  <c:v>49.449536861427738</c:v>
                </c:pt>
                <c:pt idx="44">
                  <c:v>49.449536861427738</c:v>
                </c:pt>
                <c:pt idx="45">
                  <c:v>49.449536861427738</c:v>
                </c:pt>
                <c:pt idx="46">
                  <c:v>49.449536861427738</c:v>
                </c:pt>
                <c:pt idx="47">
                  <c:v>49.449536861427738</c:v>
                </c:pt>
                <c:pt idx="48">
                  <c:v>49.449536861427738</c:v>
                </c:pt>
                <c:pt idx="49">
                  <c:v>49.449536861427738</c:v>
                </c:pt>
                <c:pt idx="50">
                  <c:v>49.449536861427738</c:v>
                </c:pt>
                <c:pt idx="51">
                  <c:v>49.449536861427738</c:v>
                </c:pt>
                <c:pt idx="52">
                  <c:v>49.449536861427738</c:v>
                </c:pt>
                <c:pt idx="53">
                  <c:v>49.449536861427738</c:v>
                </c:pt>
                <c:pt idx="54">
                  <c:v>49.449536861427738</c:v>
                </c:pt>
                <c:pt idx="55">
                  <c:v>49.449536861427738</c:v>
                </c:pt>
                <c:pt idx="56">
                  <c:v>49.449536861427738</c:v>
                </c:pt>
                <c:pt idx="57">
                  <c:v>49.449536861427738</c:v>
                </c:pt>
                <c:pt idx="58">
                  <c:v>49.449536861427738</c:v>
                </c:pt>
                <c:pt idx="59">
                  <c:v>49.449536861427738</c:v>
                </c:pt>
                <c:pt idx="60">
                  <c:v>49.449536861427738</c:v>
                </c:pt>
                <c:pt idx="61">
                  <c:v>49.449536861427738</c:v>
                </c:pt>
                <c:pt idx="62">
                  <c:v>49.449536861427738</c:v>
                </c:pt>
                <c:pt idx="63">
                  <c:v>49.449536861427738</c:v>
                </c:pt>
                <c:pt idx="64">
                  <c:v>49.449536861427738</c:v>
                </c:pt>
                <c:pt idx="65">
                  <c:v>49.449536861427738</c:v>
                </c:pt>
                <c:pt idx="66">
                  <c:v>49.449536861427738</c:v>
                </c:pt>
                <c:pt idx="67">
                  <c:v>49.449536861427738</c:v>
                </c:pt>
                <c:pt idx="68">
                  <c:v>49.449536861427738</c:v>
                </c:pt>
                <c:pt idx="69">
                  <c:v>49.449536861427738</c:v>
                </c:pt>
                <c:pt idx="70">
                  <c:v>49.449536861427738</c:v>
                </c:pt>
                <c:pt idx="71">
                  <c:v>49.449536861427738</c:v>
                </c:pt>
                <c:pt idx="72">
                  <c:v>49.449536861427738</c:v>
                </c:pt>
                <c:pt idx="73">
                  <c:v>49.449536861427738</c:v>
                </c:pt>
                <c:pt idx="74">
                  <c:v>49.449536861427738</c:v>
                </c:pt>
                <c:pt idx="75">
                  <c:v>49.449536861427738</c:v>
                </c:pt>
                <c:pt idx="76">
                  <c:v>49.449536861427738</c:v>
                </c:pt>
                <c:pt idx="77">
                  <c:v>49.449536861427738</c:v>
                </c:pt>
                <c:pt idx="78">
                  <c:v>49.449536861427738</c:v>
                </c:pt>
                <c:pt idx="79">
                  <c:v>49.449536861427738</c:v>
                </c:pt>
                <c:pt idx="80">
                  <c:v>49.449536861427738</c:v>
                </c:pt>
                <c:pt idx="81">
                  <c:v>49.449536861427738</c:v>
                </c:pt>
                <c:pt idx="82">
                  <c:v>49.449536861427738</c:v>
                </c:pt>
                <c:pt idx="83">
                  <c:v>49.449536861427738</c:v>
                </c:pt>
                <c:pt idx="84">
                  <c:v>49.449536861427738</c:v>
                </c:pt>
                <c:pt idx="85">
                  <c:v>49.449536861427738</c:v>
                </c:pt>
                <c:pt idx="86">
                  <c:v>49.449536861427738</c:v>
                </c:pt>
                <c:pt idx="87">
                  <c:v>49.449536861427738</c:v>
                </c:pt>
                <c:pt idx="88">
                  <c:v>49.449536861427738</c:v>
                </c:pt>
                <c:pt idx="89">
                  <c:v>49.449536861427738</c:v>
                </c:pt>
                <c:pt idx="90">
                  <c:v>49.449536861427738</c:v>
                </c:pt>
                <c:pt idx="91">
                  <c:v>49.449536861427738</c:v>
                </c:pt>
                <c:pt idx="92">
                  <c:v>49.449536861427738</c:v>
                </c:pt>
                <c:pt idx="93">
                  <c:v>49.449536861427738</c:v>
                </c:pt>
                <c:pt idx="94">
                  <c:v>49.449536861427738</c:v>
                </c:pt>
                <c:pt idx="95">
                  <c:v>49.449536861427738</c:v>
                </c:pt>
                <c:pt idx="96">
                  <c:v>49.449536861427738</c:v>
                </c:pt>
                <c:pt idx="97">
                  <c:v>49.449536861427738</c:v>
                </c:pt>
                <c:pt idx="98">
                  <c:v>49.449536861427738</c:v>
                </c:pt>
                <c:pt idx="99">
                  <c:v>49.449536861427738</c:v>
                </c:pt>
                <c:pt idx="100">
                  <c:v>49.449536861427738</c:v>
                </c:pt>
                <c:pt idx="101">
                  <c:v>49.449536861427738</c:v>
                </c:pt>
                <c:pt idx="102">
                  <c:v>49.449536861427738</c:v>
                </c:pt>
                <c:pt idx="103">
                  <c:v>49.449536861427738</c:v>
                </c:pt>
                <c:pt idx="104">
                  <c:v>49.449536861427738</c:v>
                </c:pt>
                <c:pt idx="105">
                  <c:v>49.449536861427738</c:v>
                </c:pt>
                <c:pt idx="106">
                  <c:v>49.449536861427738</c:v>
                </c:pt>
                <c:pt idx="107">
                  <c:v>49.449536861427738</c:v>
                </c:pt>
                <c:pt idx="108">
                  <c:v>49.449536861427738</c:v>
                </c:pt>
                <c:pt idx="109">
                  <c:v>49.449536861427738</c:v>
                </c:pt>
                <c:pt idx="110">
                  <c:v>49.449536861427738</c:v>
                </c:pt>
                <c:pt idx="111">
                  <c:v>49.449536861427738</c:v>
                </c:pt>
                <c:pt idx="112">
                  <c:v>49.449536861427738</c:v>
                </c:pt>
                <c:pt idx="113">
                  <c:v>49.449536861427738</c:v>
                </c:pt>
                <c:pt idx="114">
                  <c:v>49.449536861427738</c:v>
                </c:pt>
                <c:pt idx="115">
                  <c:v>49.449536861427738</c:v>
                </c:pt>
                <c:pt idx="116">
                  <c:v>49.449536861427738</c:v>
                </c:pt>
                <c:pt idx="117">
                  <c:v>49.449536861427738</c:v>
                </c:pt>
                <c:pt idx="118">
                  <c:v>49.449536861427738</c:v>
                </c:pt>
                <c:pt idx="119">
                  <c:v>49.449536861427738</c:v>
                </c:pt>
                <c:pt idx="120">
                  <c:v>49.449536861427738</c:v>
                </c:pt>
                <c:pt idx="121">
                  <c:v>49.449536861427738</c:v>
                </c:pt>
                <c:pt idx="122">
                  <c:v>49.449536861427738</c:v>
                </c:pt>
                <c:pt idx="123">
                  <c:v>49.449536861427738</c:v>
                </c:pt>
                <c:pt idx="124">
                  <c:v>49.449536861427738</c:v>
                </c:pt>
                <c:pt idx="125">
                  <c:v>49.449536861427738</c:v>
                </c:pt>
                <c:pt idx="126">
                  <c:v>49.449536861427738</c:v>
                </c:pt>
                <c:pt idx="127">
                  <c:v>49.449536861427738</c:v>
                </c:pt>
                <c:pt idx="128">
                  <c:v>49.449536861427738</c:v>
                </c:pt>
                <c:pt idx="129">
                  <c:v>49.449536861427738</c:v>
                </c:pt>
                <c:pt idx="130">
                  <c:v>49.449536861427738</c:v>
                </c:pt>
                <c:pt idx="131">
                  <c:v>49.449536861427738</c:v>
                </c:pt>
                <c:pt idx="132">
                  <c:v>49.449536861427738</c:v>
                </c:pt>
                <c:pt idx="133">
                  <c:v>49.449536861427738</c:v>
                </c:pt>
                <c:pt idx="134">
                  <c:v>49.449536861427738</c:v>
                </c:pt>
                <c:pt idx="135">
                  <c:v>49.449536861427738</c:v>
                </c:pt>
                <c:pt idx="136">
                  <c:v>49.449536861427738</c:v>
                </c:pt>
                <c:pt idx="137">
                  <c:v>49.449536861427738</c:v>
                </c:pt>
                <c:pt idx="138">
                  <c:v>49.449536861427738</c:v>
                </c:pt>
                <c:pt idx="139">
                  <c:v>49.449536861427738</c:v>
                </c:pt>
                <c:pt idx="140">
                  <c:v>49.449536861427738</c:v>
                </c:pt>
                <c:pt idx="141">
                  <c:v>49.449536861427738</c:v>
                </c:pt>
                <c:pt idx="142">
                  <c:v>49.449536861427738</c:v>
                </c:pt>
                <c:pt idx="143">
                  <c:v>49.449536861427738</c:v>
                </c:pt>
                <c:pt idx="144">
                  <c:v>49.449536861427738</c:v>
                </c:pt>
                <c:pt idx="145">
                  <c:v>49.449536861427738</c:v>
                </c:pt>
                <c:pt idx="146">
                  <c:v>49.449536861427738</c:v>
                </c:pt>
                <c:pt idx="147">
                  <c:v>49.449536861427738</c:v>
                </c:pt>
                <c:pt idx="148">
                  <c:v>49.449536861427738</c:v>
                </c:pt>
                <c:pt idx="149">
                  <c:v>49.449536861427738</c:v>
                </c:pt>
                <c:pt idx="150">
                  <c:v>49.449536861427738</c:v>
                </c:pt>
                <c:pt idx="151">
                  <c:v>49.449536861427738</c:v>
                </c:pt>
                <c:pt idx="152">
                  <c:v>49.449536861427738</c:v>
                </c:pt>
                <c:pt idx="153">
                  <c:v>49.449536861427738</c:v>
                </c:pt>
                <c:pt idx="154">
                  <c:v>49.449536861427738</c:v>
                </c:pt>
                <c:pt idx="155">
                  <c:v>49.449536861427738</c:v>
                </c:pt>
                <c:pt idx="156">
                  <c:v>49.449536861427738</c:v>
                </c:pt>
                <c:pt idx="157">
                  <c:v>49.449536861427738</c:v>
                </c:pt>
                <c:pt idx="158">
                  <c:v>49.449536861427738</c:v>
                </c:pt>
                <c:pt idx="159">
                  <c:v>49.449536861427738</c:v>
                </c:pt>
                <c:pt idx="160">
                  <c:v>49.449536861427738</c:v>
                </c:pt>
                <c:pt idx="161">
                  <c:v>49.449536861427738</c:v>
                </c:pt>
                <c:pt idx="162">
                  <c:v>49.449536861427738</c:v>
                </c:pt>
                <c:pt idx="163">
                  <c:v>49.449536861427738</c:v>
                </c:pt>
                <c:pt idx="164">
                  <c:v>49.449536861427738</c:v>
                </c:pt>
                <c:pt idx="165">
                  <c:v>49.449536861427738</c:v>
                </c:pt>
                <c:pt idx="166">
                  <c:v>49.449536861427738</c:v>
                </c:pt>
                <c:pt idx="167">
                  <c:v>49.449536861427738</c:v>
                </c:pt>
                <c:pt idx="168">
                  <c:v>49.449536861427738</c:v>
                </c:pt>
                <c:pt idx="169">
                  <c:v>49.449536861427738</c:v>
                </c:pt>
                <c:pt idx="170">
                  <c:v>49.449536861427738</c:v>
                </c:pt>
                <c:pt idx="171">
                  <c:v>49.449536861427738</c:v>
                </c:pt>
                <c:pt idx="172">
                  <c:v>49.449536861427738</c:v>
                </c:pt>
                <c:pt idx="173">
                  <c:v>49.449536861427738</c:v>
                </c:pt>
                <c:pt idx="174">
                  <c:v>49.449536861427738</c:v>
                </c:pt>
                <c:pt idx="175">
                  <c:v>49.449536861427738</c:v>
                </c:pt>
                <c:pt idx="176">
                  <c:v>49.449536861427738</c:v>
                </c:pt>
                <c:pt idx="177">
                  <c:v>49.449536861427738</c:v>
                </c:pt>
                <c:pt idx="178">
                  <c:v>49.449536861427738</c:v>
                </c:pt>
                <c:pt idx="179">
                  <c:v>49.449536861427738</c:v>
                </c:pt>
                <c:pt idx="180">
                  <c:v>49.449536861427738</c:v>
                </c:pt>
                <c:pt idx="181">
                  <c:v>49.449536861427738</c:v>
                </c:pt>
                <c:pt idx="182">
                  <c:v>49.449536861427738</c:v>
                </c:pt>
                <c:pt idx="183">
                  <c:v>49.449536861427738</c:v>
                </c:pt>
                <c:pt idx="184">
                  <c:v>49.449536861427738</c:v>
                </c:pt>
                <c:pt idx="185">
                  <c:v>49.449536861427738</c:v>
                </c:pt>
                <c:pt idx="186">
                  <c:v>49.449536861427738</c:v>
                </c:pt>
                <c:pt idx="187">
                  <c:v>49.449536861427738</c:v>
                </c:pt>
                <c:pt idx="188">
                  <c:v>49.449536861427738</c:v>
                </c:pt>
                <c:pt idx="189">
                  <c:v>49.449536861427738</c:v>
                </c:pt>
                <c:pt idx="190">
                  <c:v>49.449536861427738</c:v>
                </c:pt>
                <c:pt idx="191">
                  <c:v>49.449536861427738</c:v>
                </c:pt>
                <c:pt idx="192">
                  <c:v>49.449536861427738</c:v>
                </c:pt>
                <c:pt idx="193">
                  <c:v>49.449536861427738</c:v>
                </c:pt>
                <c:pt idx="194">
                  <c:v>49.449536861427738</c:v>
                </c:pt>
                <c:pt idx="195">
                  <c:v>49.449536861427738</c:v>
                </c:pt>
                <c:pt idx="196">
                  <c:v>49.449536861427738</c:v>
                </c:pt>
                <c:pt idx="197">
                  <c:v>49.449536861427738</c:v>
                </c:pt>
                <c:pt idx="198">
                  <c:v>49.449536861427738</c:v>
                </c:pt>
                <c:pt idx="199">
                  <c:v>49.449536861427738</c:v>
                </c:pt>
                <c:pt idx="200">
                  <c:v>49.449536861427738</c:v>
                </c:pt>
              </c:numCache>
            </c:numRef>
          </c:val>
          <c:smooth val="0"/>
          <c:extLst>
            <c:ext xmlns:c16="http://schemas.microsoft.com/office/drawing/2014/chart" uri="{C3380CC4-5D6E-409C-BE32-E72D297353CC}">
              <c16:uniqueId val="{00000005-2168-48BA-888D-C37BC24D6FF8}"/>
            </c:ext>
          </c:extLst>
        </c:ser>
        <c:ser>
          <c:idx val="1"/>
          <c:order val="1"/>
          <c:tx>
            <c:strRef>
              <c:f>'PivotJT (2)'!$C$6:$C$8</c:f>
              <c:strCache>
                <c:ptCount val="1"/>
                <c:pt idx="0">
                  <c:v>Biden - Average Polling Level</c:v>
                </c:pt>
              </c:strCache>
            </c:strRef>
          </c:tx>
          <c:spPr>
            <a:ln w="28575" cap="rnd">
              <a:solidFill>
                <a:schemeClr val="accent1"/>
              </a:solidFill>
              <a:prstDash val="lgDash"/>
              <a:round/>
            </a:ln>
            <a:effectLst/>
          </c:spPr>
          <c:marker>
            <c:symbol val="circle"/>
            <c:size val="5"/>
            <c:spPr>
              <a:solidFill>
                <a:srgbClr val="156082"/>
              </a:solidFill>
              <a:ln w="9525">
                <a:solidFill>
                  <a:schemeClr val="tx2"/>
                </a:solidFill>
              </a:ln>
              <a:effectLst/>
            </c:spPr>
          </c:marker>
          <c:cat>
            <c:strRef>
              <c:f>'PivotJT (2)'!$A$9:$A$210</c:f>
              <c:strCache>
                <c:ptCount val="201"/>
                <c:pt idx="0">
                  <c:v>3/17/2019</c:v>
                </c:pt>
                <c:pt idx="1">
                  <c:v>3/21/2019</c:v>
                </c:pt>
                <c:pt idx="2">
                  <c:v>4/18/2019</c:v>
                </c:pt>
                <c:pt idx="3">
                  <c:v>4/30/2019</c:v>
                </c:pt>
                <c:pt idx="4">
                  <c:v>6/13/2019</c:v>
                </c:pt>
                <c:pt idx="5">
                  <c:v>8/29/2019</c:v>
                </c:pt>
                <c:pt idx="6">
                  <c:v>9/9/2019</c:v>
                </c:pt>
                <c:pt idx="7">
                  <c:v>10/2/2019</c:v>
                </c:pt>
                <c:pt idx="8">
                  <c:v>10/17/2019</c:v>
                </c:pt>
                <c:pt idx="9">
                  <c:v>10/26/2019</c:v>
                </c:pt>
                <c:pt idx="10">
                  <c:v>11/17/2019</c:v>
                </c:pt>
                <c:pt idx="11">
                  <c:v>12/5/2019</c:v>
                </c:pt>
                <c:pt idx="12">
                  <c:v>12/8/2019</c:v>
                </c:pt>
                <c:pt idx="13">
                  <c:v>1/8/2020</c:v>
                </c:pt>
                <c:pt idx="14">
                  <c:v>1/12/2020</c:v>
                </c:pt>
                <c:pt idx="15">
                  <c:v>1/16/2020</c:v>
                </c:pt>
                <c:pt idx="16">
                  <c:v>2/18/2020</c:v>
                </c:pt>
                <c:pt idx="17">
                  <c:v>2/20/2020</c:v>
                </c:pt>
                <c:pt idx="18">
                  <c:v>2/23/2020</c:v>
                </c:pt>
                <c:pt idx="19">
                  <c:v>3/7/2020</c:v>
                </c:pt>
                <c:pt idx="20">
                  <c:v>3/8/2020</c:v>
                </c:pt>
                <c:pt idx="21">
                  <c:v>3/11/2020</c:v>
                </c:pt>
                <c:pt idx="22">
                  <c:v>3/19/2020</c:v>
                </c:pt>
                <c:pt idx="23">
                  <c:v>3/25/2020</c:v>
                </c:pt>
                <c:pt idx="24">
                  <c:v>3/29/2020</c:v>
                </c:pt>
                <c:pt idx="25">
                  <c:v>4/8/2020</c:v>
                </c:pt>
                <c:pt idx="26">
                  <c:v>4/15/2020</c:v>
                </c:pt>
                <c:pt idx="27">
                  <c:v>4/20/2020</c:v>
                </c:pt>
                <c:pt idx="28">
                  <c:v>4/21/2020</c:v>
                </c:pt>
                <c:pt idx="29">
                  <c:v>5/5/2020</c:v>
                </c:pt>
                <c:pt idx="30">
                  <c:v>5/6/2020</c:v>
                </c:pt>
                <c:pt idx="31">
                  <c:v>5/7/2020</c:v>
                </c:pt>
                <c:pt idx="32">
                  <c:v>5/8/2020</c:v>
                </c:pt>
                <c:pt idx="33">
                  <c:v>5/9/2020</c:v>
                </c:pt>
                <c:pt idx="34">
                  <c:v>5/10/2020</c:v>
                </c:pt>
                <c:pt idx="35">
                  <c:v>5/11/2020</c:v>
                </c:pt>
                <c:pt idx="36">
                  <c:v>5/12/2020</c:v>
                </c:pt>
                <c:pt idx="37">
                  <c:v>5/13/2020</c:v>
                </c:pt>
                <c:pt idx="38">
                  <c:v>5/14/2020</c:v>
                </c:pt>
                <c:pt idx="39">
                  <c:v>5/15/2020</c:v>
                </c:pt>
                <c:pt idx="40">
                  <c:v>5/16/2020</c:v>
                </c:pt>
                <c:pt idx="41">
                  <c:v>5/17/2020</c:v>
                </c:pt>
                <c:pt idx="42">
                  <c:v>5/18/2020</c:v>
                </c:pt>
                <c:pt idx="43">
                  <c:v>5/19/2020</c:v>
                </c:pt>
                <c:pt idx="44">
                  <c:v>5/20/2020</c:v>
                </c:pt>
                <c:pt idx="45">
                  <c:v>5/21/2020</c:v>
                </c:pt>
                <c:pt idx="46">
                  <c:v>5/22/2020</c:v>
                </c:pt>
                <c:pt idx="47">
                  <c:v>5/23/2020</c:v>
                </c:pt>
                <c:pt idx="48">
                  <c:v>5/24/2020</c:v>
                </c:pt>
                <c:pt idx="49">
                  <c:v>5/25/2020</c:v>
                </c:pt>
                <c:pt idx="50">
                  <c:v>5/26/2020</c:v>
                </c:pt>
                <c:pt idx="51">
                  <c:v>5/27/2020</c:v>
                </c:pt>
                <c:pt idx="52">
                  <c:v>5/28/2020</c:v>
                </c:pt>
                <c:pt idx="53">
                  <c:v>5/29/2020</c:v>
                </c:pt>
                <c:pt idx="54">
                  <c:v>5/30/2020</c:v>
                </c:pt>
                <c:pt idx="55">
                  <c:v>5/31/2020</c:v>
                </c:pt>
                <c:pt idx="56">
                  <c:v>6/1/2020</c:v>
                </c:pt>
                <c:pt idx="57">
                  <c:v>6/2/2020</c:v>
                </c:pt>
                <c:pt idx="58">
                  <c:v>6/3/2020</c:v>
                </c:pt>
                <c:pt idx="59">
                  <c:v>6/4/2020</c:v>
                </c:pt>
                <c:pt idx="60">
                  <c:v>6/5/2020</c:v>
                </c:pt>
                <c:pt idx="61">
                  <c:v>6/6/2020</c:v>
                </c:pt>
                <c:pt idx="62">
                  <c:v>6/7/2020</c:v>
                </c:pt>
                <c:pt idx="63">
                  <c:v>6/8/2020</c:v>
                </c:pt>
                <c:pt idx="64">
                  <c:v>6/9/2020</c:v>
                </c:pt>
                <c:pt idx="65">
                  <c:v>6/10/2020</c:v>
                </c:pt>
                <c:pt idx="66">
                  <c:v>6/11/2020</c:v>
                </c:pt>
                <c:pt idx="67">
                  <c:v>6/12/2020</c:v>
                </c:pt>
                <c:pt idx="68">
                  <c:v>6/13/2020</c:v>
                </c:pt>
                <c:pt idx="69">
                  <c:v>6/14/2020</c:v>
                </c:pt>
                <c:pt idx="70">
                  <c:v>6/15/2020</c:v>
                </c:pt>
                <c:pt idx="71">
                  <c:v>6/16/2020</c:v>
                </c:pt>
                <c:pt idx="72">
                  <c:v>6/17/2020</c:v>
                </c:pt>
                <c:pt idx="73">
                  <c:v>6/18/2020</c:v>
                </c:pt>
                <c:pt idx="74">
                  <c:v>6/19/2020</c:v>
                </c:pt>
                <c:pt idx="75">
                  <c:v>6/20/2020</c:v>
                </c:pt>
                <c:pt idx="76">
                  <c:v>6/21/2020</c:v>
                </c:pt>
                <c:pt idx="77">
                  <c:v>6/22/2020</c:v>
                </c:pt>
                <c:pt idx="78">
                  <c:v>6/23/2020</c:v>
                </c:pt>
                <c:pt idx="79">
                  <c:v>6/24/2020</c:v>
                </c:pt>
                <c:pt idx="80">
                  <c:v>6/25/2020</c:v>
                </c:pt>
                <c:pt idx="81">
                  <c:v>6/26/2020</c:v>
                </c:pt>
                <c:pt idx="82">
                  <c:v>6/27/2020</c:v>
                </c:pt>
                <c:pt idx="83">
                  <c:v>6/28/2020</c:v>
                </c:pt>
                <c:pt idx="84">
                  <c:v>6/29/2020</c:v>
                </c:pt>
                <c:pt idx="85">
                  <c:v>6/30/2020</c:v>
                </c:pt>
                <c:pt idx="86">
                  <c:v>7/1/2020</c:v>
                </c:pt>
                <c:pt idx="87">
                  <c:v>7/2/2020</c:v>
                </c:pt>
                <c:pt idx="88">
                  <c:v>7/3/2020</c:v>
                </c:pt>
                <c:pt idx="89">
                  <c:v>7/4/2020</c:v>
                </c:pt>
                <c:pt idx="90">
                  <c:v>7/5/2020</c:v>
                </c:pt>
                <c:pt idx="91">
                  <c:v>7/6/2020</c:v>
                </c:pt>
                <c:pt idx="92">
                  <c:v>7/7/2020</c:v>
                </c:pt>
                <c:pt idx="93">
                  <c:v>7/8/2020</c:v>
                </c:pt>
                <c:pt idx="94">
                  <c:v>7/9/2020</c:v>
                </c:pt>
                <c:pt idx="95">
                  <c:v>7/10/2020</c:v>
                </c:pt>
                <c:pt idx="96">
                  <c:v>7/11/2020</c:v>
                </c:pt>
                <c:pt idx="97">
                  <c:v>7/12/2020</c:v>
                </c:pt>
                <c:pt idx="98">
                  <c:v>7/13/2020</c:v>
                </c:pt>
                <c:pt idx="99">
                  <c:v>7/14/2020</c:v>
                </c:pt>
                <c:pt idx="100">
                  <c:v>7/15/2020</c:v>
                </c:pt>
                <c:pt idx="101">
                  <c:v>7/16/2020</c:v>
                </c:pt>
                <c:pt idx="102">
                  <c:v>7/17/2020</c:v>
                </c:pt>
                <c:pt idx="103">
                  <c:v>7/18/2020</c:v>
                </c:pt>
                <c:pt idx="104">
                  <c:v>7/19/2020</c:v>
                </c:pt>
                <c:pt idx="105">
                  <c:v>7/20/2020</c:v>
                </c:pt>
                <c:pt idx="106">
                  <c:v>7/21/2020</c:v>
                </c:pt>
                <c:pt idx="107">
                  <c:v>7/22/2020</c:v>
                </c:pt>
                <c:pt idx="108">
                  <c:v>7/23/2020</c:v>
                </c:pt>
                <c:pt idx="109">
                  <c:v>7/24/2020</c:v>
                </c:pt>
                <c:pt idx="110">
                  <c:v>7/25/2020</c:v>
                </c:pt>
                <c:pt idx="111">
                  <c:v>7/26/2020</c:v>
                </c:pt>
                <c:pt idx="112">
                  <c:v>7/27/2020</c:v>
                </c:pt>
                <c:pt idx="113">
                  <c:v>7/28/2020</c:v>
                </c:pt>
                <c:pt idx="114">
                  <c:v>7/29/2020</c:v>
                </c:pt>
                <c:pt idx="115">
                  <c:v>7/30/2020</c:v>
                </c:pt>
                <c:pt idx="116">
                  <c:v>7/31/2020</c:v>
                </c:pt>
                <c:pt idx="117">
                  <c:v>8/1/2020</c:v>
                </c:pt>
                <c:pt idx="118">
                  <c:v>8/2/2020</c:v>
                </c:pt>
                <c:pt idx="119">
                  <c:v>8/3/2020</c:v>
                </c:pt>
                <c:pt idx="120">
                  <c:v>8/4/2020</c:v>
                </c:pt>
                <c:pt idx="121">
                  <c:v>8/5/2020</c:v>
                </c:pt>
                <c:pt idx="122">
                  <c:v>8/6/2020</c:v>
                </c:pt>
                <c:pt idx="123">
                  <c:v>8/7/2020</c:v>
                </c:pt>
                <c:pt idx="124">
                  <c:v>8/8/2020</c:v>
                </c:pt>
                <c:pt idx="125">
                  <c:v>8/9/2020</c:v>
                </c:pt>
                <c:pt idx="126">
                  <c:v>8/10/2020</c:v>
                </c:pt>
                <c:pt idx="127">
                  <c:v>8/11/2020</c:v>
                </c:pt>
                <c:pt idx="128">
                  <c:v>8/12/2020</c:v>
                </c:pt>
                <c:pt idx="129">
                  <c:v>8/13/2020</c:v>
                </c:pt>
                <c:pt idx="130">
                  <c:v>8/14/2020</c:v>
                </c:pt>
                <c:pt idx="131">
                  <c:v>8/15/2020</c:v>
                </c:pt>
                <c:pt idx="132">
                  <c:v>8/16/2020</c:v>
                </c:pt>
                <c:pt idx="133">
                  <c:v>8/17/2020</c:v>
                </c:pt>
                <c:pt idx="134">
                  <c:v>8/18/2020</c:v>
                </c:pt>
                <c:pt idx="135">
                  <c:v>8/19/2020</c:v>
                </c:pt>
                <c:pt idx="136">
                  <c:v>8/20/2020</c:v>
                </c:pt>
                <c:pt idx="137">
                  <c:v>8/21/2020</c:v>
                </c:pt>
                <c:pt idx="138">
                  <c:v>8/22/2020</c:v>
                </c:pt>
                <c:pt idx="139">
                  <c:v>8/23/2020</c:v>
                </c:pt>
                <c:pt idx="140">
                  <c:v>8/24/2020</c:v>
                </c:pt>
                <c:pt idx="141">
                  <c:v>8/25/2020</c:v>
                </c:pt>
                <c:pt idx="142">
                  <c:v>8/26/2020</c:v>
                </c:pt>
                <c:pt idx="143">
                  <c:v>8/27/2020</c:v>
                </c:pt>
                <c:pt idx="144">
                  <c:v>8/28/2020</c:v>
                </c:pt>
                <c:pt idx="145">
                  <c:v>8/29/2020</c:v>
                </c:pt>
                <c:pt idx="146">
                  <c:v>8/30/2020</c:v>
                </c:pt>
                <c:pt idx="147">
                  <c:v>8/31/2020</c:v>
                </c:pt>
                <c:pt idx="148">
                  <c:v>9/1/2020</c:v>
                </c:pt>
                <c:pt idx="149">
                  <c:v>9/2/2020</c:v>
                </c:pt>
                <c:pt idx="150">
                  <c:v>9/3/2020</c:v>
                </c:pt>
                <c:pt idx="151">
                  <c:v>9/4/2020</c:v>
                </c:pt>
                <c:pt idx="152">
                  <c:v>9/5/2020</c:v>
                </c:pt>
                <c:pt idx="153">
                  <c:v>9/6/2020</c:v>
                </c:pt>
                <c:pt idx="154">
                  <c:v>9/7/2020</c:v>
                </c:pt>
                <c:pt idx="155">
                  <c:v>9/8/2020</c:v>
                </c:pt>
                <c:pt idx="156">
                  <c:v>9/9/2020</c:v>
                </c:pt>
                <c:pt idx="157">
                  <c:v>9/10/2020</c:v>
                </c:pt>
                <c:pt idx="158">
                  <c:v>9/11/2020</c:v>
                </c:pt>
                <c:pt idx="159">
                  <c:v>9/12/2020</c:v>
                </c:pt>
                <c:pt idx="160">
                  <c:v>9/13/2020</c:v>
                </c:pt>
                <c:pt idx="161">
                  <c:v>9/14/2020</c:v>
                </c:pt>
                <c:pt idx="162">
                  <c:v>9/15/2020</c:v>
                </c:pt>
                <c:pt idx="163">
                  <c:v>9/16/2020</c:v>
                </c:pt>
                <c:pt idx="164">
                  <c:v>9/19/2020</c:v>
                </c:pt>
                <c:pt idx="165">
                  <c:v>9/20/2020</c:v>
                </c:pt>
                <c:pt idx="166">
                  <c:v>9/21/2020</c:v>
                </c:pt>
                <c:pt idx="167">
                  <c:v>9/22/2020</c:v>
                </c:pt>
                <c:pt idx="168">
                  <c:v>9/24/2020</c:v>
                </c:pt>
                <c:pt idx="169">
                  <c:v>9/25/2020</c:v>
                </c:pt>
                <c:pt idx="170">
                  <c:v>9/26/2020</c:v>
                </c:pt>
                <c:pt idx="171">
                  <c:v>9/27/2020</c:v>
                </c:pt>
                <c:pt idx="172">
                  <c:v>9/28/2020</c:v>
                </c:pt>
                <c:pt idx="173">
                  <c:v>9/30/2020</c:v>
                </c:pt>
                <c:pt idx="174">
                  <c:v>10/4/2020</c:v>
                </c:pt>
                <c:pt idx="175">
                  <c:v>10/5/2020</c:v>
                </c:pt>
                <c:pt idx="176">
                  <c:v>10/7/2020</c:v>
                </c:pt>
                <c:pt idx="177">
                  <c:v>10/8/2020</c:v>
                </c:pt>
                <c:pt idx="178">
                  <c:v>10/10/2020</c:v>
                </c:pt>
                <c:pt idx="179">
                  <c:v>10/11/2020</c:v>
                </c:pt>
                <c:pt idx="180">
                  <c:v>10/12/2020</c:v>
                </c:pt>
                <c:pt idx="181">
                  <c:v>10/13/2020</c:v>
                </c:pt>
                <c:pt idx="182">
                  <c:v>10/14/2020</c:v>
                </c:pt>
                <c:pt idx="183">
                  <c:v>10/15/2020</c:v>
                </c:pt>
                <c:pt idx="184">
                  <c:v>10/16/2020</c:v>
                </c:pt>
                <c:pt idx="185">
                  <c:v>10/17/2020</c:v>
                </c:pt>
                <c:pt idx="186">
                  <c:v>10/18/2020</c:v>
                </c:pt>
                <c:pt idx="187">
                  <c:v>10/19/2020</c:v>
                </c:pt>
                <c:pt idx="188">
                  <c:v>10/20/2020</c:v>
                </c:pt>
                <c:pt idx="189">
                  <c:v>10/21/2020</c:v>
                </c:pt>
                <c:pt idx="190">
                  <c:v>10/22/2020</c:v>
                </c:pt>
                <c:pt idx="191">
                  <c:v>10/23/2020</c:v>
                </c:pt>
                <c:pt idx="192">
                  <c:v>10/24/2020</c:v>
                </c:pt>
                <c:pt idx="193">
                  <c:v>10/25/2020</c:v>
                </c:pt>
                <c:pt idx="194">
                  <c:v>10/26/2020</c:v>
                </c:pt>
                <c:pt idx="195">
                  <c:v>10/27/2020</c:v>
                </c:pt>
                <c:pt idx="196">
                  <c:v>10/28/2020</c:v>
                </c:pt>
                <c:pt idx="197">
                  <c:v>10/29/2020</c:v>
                </c:pt>
                <c:pt idx="198">
                  <c:v>10/30/2020</c:v>
                </c:pt>
                <c:pt idx="199">
                  <c:v>10/31/2020</c:v>
                </c:pt>
                <c:pt idx="200">
                  <c:v>11/1/2020</c:v>
                </c:pt>
              </c:strCache>
            </c:strRef>
          </c:cat>
          <c:val>
            <c:numRef>
              <c:f>'PivotJT (2)'!$C$9:$C$210</c:f>
              <c:numCache>
                <c:formatCode>0.000</c:formatCode>
                <c:ptCount val="201"/>
                <c:pt idx="0">
                  <c:v>52.75</c:v>
                </c:pt>
                <c:pt idx="1">
                  <c:v>53</c:v>
                </c:pt>
                <c:pt idx="2">
                  <c:v>50</c:v>
                </c:pt>
                <c:pt idx="3">
                  <c:v>42</c:v>
                </c:pt>
                <c:pt idx="4">
                  <c:v>46</c:v>
                </c:pt>
                <c:pt idx="5">
                  <c:v>51</c:v>
                </c:pt>
                <c:pt idx="6">
                  <c:v>44</c:v>
                </c:pt>
                <c:pt idx="7">
                  <c:v>48</c:v>
                </c:pt>
                <c:pt idx="8">
                  <c:v>50.5</c:v>
                </c:pt>
                <c:pt idx="9">
                  <c:v>46.45</c:v>
                </c:pt>
                <c:pt idx="10">
                  <c:v>44.5</c:v>
                </c:pt>
                <c:pt idx="11">
                  <c:v>39.08</c:v>
                </c:pt>
                <c:pt idx="12">
                  <c:v>48</c:v>
                </c:pt>
                <c:pt idx="13">
                  <c:v>46</c:v>
                </c:pt>
                <c:pt idx="14">
                  <c:v>48.5</c:v>
                </c:pt>
                <c:pt idx="15">
                  <c:v>47</c:v>
                </c:pt>
                <c:pt idx="16">
                  <c:v>42</c:v>
                </c:pt>
                <c:pt idx="17">
                  <c:v>45</c:v>
                </c:pt>
                <c:pt idx="18">
                  <c:v>46</c:v>
                </c:pt>
                <c:pt idx="19">
                  <c:v>43.07</c:v>
                </c:pt>
                <c:pt idx="20">
                  <c:v>44</c:v>
                </c:pt>
                <c:pt idx="21">
                  <c:v>48</c:v>
                </c:pt>
                <c:pt idx="22">
                  <c:v>46.5</c:v>
                </c:pt>
                <c:pt idx="23">
                  <c:v>44.9</c:v>
                </c:pt>
                <c:pt idx="24">
                  <c:v>48</c:v>
                </c:pt>
                <c:pt idx="25">
                  <c:v>48</c:v>
                </c:pt>
                <c:pt idx="26">
                  <c:v>50</c:v>
                </c:pt>
                <c:pt idx="27">
                  <c:v>41</c:v>
                </c:pt>
                <c:pt idx="28">
                  <c:v>50</c:v>
                </c:pt>
                <c:pt idx="29">
                  <c:v>49</c:v>
                </c:pt>
                <c:pt idx="30">
                  <c:v>48</c:v>
                </c:pt>
                <c:pt idx="31">
                  <c:v>47.666666666666664</c:v>
                </c:pt>
                <c:pt idx="32">
                  <c:v>49.75</c:v>
                </c:pt>
                <c:pt idx="33">
                  <c:v>47</c:v>
                </c:pt>
                <c:pt idx="34">
                  <c:v>47</c:v>
                </c:pt>
                <c:pt idx="35">
                  <c:v>47</c:v>
                </c:pt>
                <c:pt idx="36">
                  <c:v>47</c:v>
                </c:pt>
                <c:pt idx="37">
                  <c:v>47</c:v>
                </c:pt>
                <c:pt idx="38">
                  <c:v>48.5</c:v>
                </c:pt>
                <c:pt idx="39">
                  <c:v>49</c:v>
                </c:pt>
                <c:pt idx="40">
                  <c:v>49</c:v>
                </c:pt>
                <c:pt idx="41">
                  <c:v>48</c:v>
                </c:pt>
                <c:pt idx="42">
                  <c:v>47</c:v>
                </c:pt>
                <c:pt idx="43">
                  <c:v>48</c:v>
                </c:pt>
                <c:pt idx="44">
                  <c:v>48</c:v>
                </c:pt>
                <c:pt idx="45">
                  <c:v>48</c:v>
                </c:pt>
                <c:pt idx="46">
                  <c:v>48</c:v>
                </c:pt>
                <c:pt idx="47">
                  <c:v>49</c:v>
                </c:pt>
                <c:pt idx="48">
                  <c:v>48</c:v>
                </c:pt>
                <c:pt idx="49">
                  <c:v>48</c:v>
                </c:pt>
                <c:pt idx="50">
                  <c:v>49</c:v>
                </c:pt>
                <c:pt idx="51">
                  <c:v>49</c:v>
                </c:pt>
                <c:pt idx="52">
                  <c:v>50</c:v>
                </c:pt>
                <c:pt idx="53">
                  <c:v>50</c:v>
                </c:pt>
                <c:pt idx="54">
                  <c:v>49</c:v>
                </c:pt>
                <c:pt idx="55">
                  <c:v>46.5</c:v>
                </c:pt>
                <c:pt idx="56">
                  <c:v>48</c:v>
                </c:pt>
                <c:pt idx="57">
                  <c:v>48.5</c:v>
                </c:pt>
                <c:pt idx="58">
                  <c:v>49</c:v>
                </c:pt>
                <c:pt idx="59">
                  <c:v>48</c:v>
                </c:pt>
                <c:pt idx="60">
                  <c:v>48</c:v>
                </c:pt>
                <c:pt idx="61">
                  <c:v>48</c:v>
                </c:pt>
                <c:pt idx="62">
                  <c:v>49</c:v>
                </c:pt>
                <c:pt idx="63">
                  <c:v>49</c:v>
                </c:pt>
                <c:pt idx="64">
                  <c:v>49</c:v>
                </c:pt>
                <c:pt idx="65">
                  <c:v>49</c:v>
                </c:pt>
                <c:pt idx="66">
                  <c:v>49</c:v>
                </c:pt>
                <c:pt idx="67">
                  <c:v>49</c:v>
                </c:pt>
                <c:pt idx="68">
                  <c:v>49</c:v>
                </c:pt>
                <c:pt idx="69">
                  <c:v>48.5</c:v>
                </c:pt>
                <c:pt idx="70">
                  <c:v>49</c:v>
                </c:pt>
                <c:pt idx="71">
                  <c:v>52.164999999999999</c:v>
                </c:pt>
                <c:pt idx="72">
                  <c:v>48</c:v>
                </c:pt>
                <c:pt idx="73">
                  <c:v>50.333333333333336</c:v>
                </c:pt>
                <c:pt idx="74">
                  <c:v>46.5</c:v>
                </c:pt>
                <c:pt idx="75">
                  <c:v>48</c:v>
                </c:pt>
                <c:pt idx="76">
                  <c:v>49</c:v>
                </c:pt>
                <c:pt idx="77">
                  <c:v>49</c:v>
                </c:pt>
                <c:pt idx="78">
                  <c:v>49</c:v>
                </c:pt>
                <c:pt idx="79">
                  <c:v>47.6</c:v>
                </c:pt>
                <c:pt idx="80">
                  <c:v>46.8</c:v>
                </c:pt>
                <c:pt idx="81">
                  <c:v>48</c:v>
                </c:pt>
                <c:pt idx="82">
                  <c:v>49</c:v>
                </c:pt>
                <c:pt idx="83">
                  <c:v>50</c:v>
                </c:pt>
                <c:pt idx="84">
                  <c:v>48</c:v>
                </c:pt>
                <c:pt idx="85">
                  <c:v>50.41</c:v>
                </c:pt>
                <c:pt idx="86">
                  <c:v>49</c:v>
                </c:pt>
                <c:pt idx="87">
                  <c:v>50</c:v>
                </c:pt>
                <c:pt idx="88">
                  <c:v>50</c:v>
                </c:pt>
                <c:pt idx="89">
                  <c:v>50</c:v>
                </c:pt>
                <c:pt idx="90">
                  <c:v>51</c:v>
                </c:pt>
                <c:pt idx="91">
                  <c:v>50</c:v>
                </c:pt>
                <c:pt idx="92">
                  <c:v>51</c:v>
                </c:pt>
                <c:pt idx="93">
                  <c:v>51</c:v>
                </c:pt>
                <c:pt idx="94">
                  <c:v>50</c:v>
                </c:pt>
                <c:pt idx="95">
                  <c:v>51</c:v>
                </c:pt>
                <c:pt idx="96">
                  <c:v>50</c:v>
                </c:pt>
                <c:pt idx="97">
                  <c:v>49</c:v>
                </c:pt>
                <c:pt idx="98">
                  <c:v>50</c:v>
                </c:pt>
                <c:pt idx="99">
                  <c:v>50</c:v>
                </c:pt>
                <c:pt idx="100">
                  <c:v>49</c:v>
                </c:pt>
                <c:pt idx="101">
                  <c:v>49</c:v>
                </c:pt>
                <c:pt idx="102">
                  <c:v>49.5</c:v>
                </c:pt>
                <c:pt idx="103">
                  <c:v>49</c:v>
                </c:pt>
                <c:pt idx="104">
                  <c:v>48</c:v>
                </c:pt>
                <c:pt idx="105">
                  <c:v>47.15</c:v>
                </c:pt>
                <c:pt idx="106">
                  <c:v>48</c:v>
                </c:pt>
                <c:pt idx="107">
                  <c:v>48.5</c:v>
                </c:pt>
                <c:pt idx="108">
                  <c:v>48</c:v>
                </c:pt>
                <c:pt idx="109">
                  <c:v>47</c:v>
                </c:pt>
                <c:pt idx="110">
                  <c:v>49</c:v>
                </c:pt>
                <c:pt idx="111">
                  <c:v>49</c:v>
                </c:pt>
                <c:pt idx="112">
                  <c:v>51.05</c:v>
                </c:pt>
                <c:pt idx="113">
                  <c:v>50</c:v>
                </c:pt>
                <c:pt idx="114">
                  <c:v>50</c:v>
                </c:pt>
                <c:pt idx="115">
                  <c:v>51</c:v>
                </c:pt>
                <c:pt idx="116">
                  <c:v>50.734999999999999</c:v>
                </c:pt>
                <c:pt idx="117">
                  <c:v>51</c:v>
                </c:pt>
                <c:pt idx="118">
                  <c:v>52</c:v>
                </c:pt>
                <c:pt idx="119">
                  <c:v>51</c:v>
                </c:pt>
                <c:pt idx="120">
                  <c:v>49</c:v>
                </c:pt>
                <c:pt idx="121">
                  <c:v>51</c:v>
                </c:pt>
                <c:pt idx="122">
                  <c:v>51.723333333333336</c:v>
                </c:pt>
                <c:pt idx="123">
                  <c:v>49.5</c:v>
                </c:pt>
                <c:pt idx="124">
                  <c:v>51</c:v>
                </c:pt>
                <c:pt idx="125">
                  <c:v>49.25</c:v>
                </c:pt>
                <c:pt idx="126">
                  <c:v>50</c:v>
                </c:pt>
                <c:pt idx="127">
                  <c:v>50</c:v>
                </c:pt>
                <c:pt idx="128">
                  <c:v>50</c:v>
                </c:pt>
                <c:pt idx="129">
                  <c:v>50</c:v>
                </c:pt>
                <c:pt idx="130">
                  <c:v>50</c:v>
                </c:pt>
                <c:pt idx="131">
                  <c:v>50</c:v>
                </c:pt>
                <c:pt idx="132">
                  <c:v>49</c:v>
                </c:pt>
                <c:pt idx="133">
                  <c:v>49.5</c:v>
                </c:pt>
                <c:pt idx="134">
                  <c:v>50</c:v>
                </c:pt>
                <c:pt idx="135">
                  <c:v>50</c:v>
                </c:pt>
                <c:pt idx="136">
                  <c:v>51.454999999999998</c:v>
                </c:pt>
                <c:pt idx="137">
                  <c:v>50</c:v>
                </c:pt>
                <c:pt idx="138">
                  <c:v>50</c:v>
                </c:pt>
                <c:pt idx="139">
                  <c:v>48.466666666666669</c:v>
                </c:pt>
                <c:pt idx="140">
                  <c:v>50</c:v>
                </c:pt>
                <c:pt idx="141">
                  <c:v>51</c:v>
                </c:pt>
                <c:pt idx="142">
                  <c:v>52</c:v>
                </c:pt>
                <c:pt idx="143">
                  <c:v>52</c:v>
                </c:pt>
                <c:pt idx="144">
                  <c:v>52.225000000000001</c:v>
                </c:pt>
                <c:pt idx="145">
                  <c:v>51</c:v>
                </c:pt>
                <c:pt idx="146">
                  <c:v>52</c:v>
                </c:pt>
                <c:pt idx="147">
                  <c:v>49.88</c:v>
                </c:pt>
                <c:pt idx="148">
                  <c:v>50.333333333333336</c:v>
                </c:pt>
                <c:pt idx="149">
                  <c:v>52.545000000000002</c:v>
                </c:pt>
                <c:pt idx="150">
                  <c:v>49.333333333333336</c:v>
                </c:pt>
                <c:pt idx="151">
                  <c:v>50.333333333333336</c:v>
                </c:pt>
                <c:pt idx="152">
                  <c:v>50</c:v>
                </c:pt>
                <c:pt idx="153">
                  <c:v>50.5</c:v>
                </c:pt>
                <c:pt idx="154">
                  <c:v>51</c:v>
                </c:pt>
                <c:pt idx="155">
                  <c:v>50.81</c:v>
                </c:pt>
                <c:pt idx="156">
                  <c:v>50</c:v>
                </c:pt>
                <c:pt idx="157">
                  <c:v>49</c:v>
                </c:pt>
                <c:pt idx="158">
                  <c:v>50</c:v>
                </c:pt>
                <c:pt idx="159">
                  <c:v>50</c:v>
                </c:pt>
                <c:pt idx="160">
                  <c:v>51.2</c:v>
                </c:pt>
                <c:pt idx="161">
                  <c:v>51</c:v>
                </c:pt>
                <c:pt idx="162">
                  <c:v>51</c:v>
                </c:pt>
                <c:pt idx="163">
                  <c:v>48.666666666666664</c:v>
                </c:pt>
                <c:pt idx="164">
                  <c:v>51</c:v>
                </c:pt>
                <c:pt idx="165">
                  <c:v>51</c:v>
                </c:pt>
                <c:pt idx="166">
                  <c:v>49.5</c:v>
                </c:pt>
                <c:pt idx="167">
                  <c:v>50.3</c:v>
                </c:pt>
                <c:pt idx="168">
                  <c:v>53</c:v>
                </c:pt>
                <c:pt idx="169">
                  <c:v>47.7</c:v>
                </c:pt>
                <c:pt idx="170">
                  <c:v>48</c:v>
                </c:pt>
                <c:pt idx="171">
                  <c:v>48</c:v>
                </c:pt>
                <c:pt idx="172">
                  <c:v>47.2</c:v>
                </c:pt>
                <c:pt idx="173">
                  <c:v>53.195</c:v>
                </c:pt>
                <c:pt idx="174">
                  <c:v>48</c:v>
                </c:pt>
                <c:pt idx="175">
                  <c:v>50</c:v>
                </c:pt>
                <c:pt idx="176">
                  <c:v>51</c:v>
                </c:pt>
                <c:pt idx="177">
                  <c:v>49.2</c:v>
                </c:pt>
                <c:pt idx="178">
                  <c:v>49</c:v>
                </c:pt>
                <c:pt idx="179">
                  <c:v>51.6</c:v>
                </c:pt>
                <c:pt idx="180">
                  <c:v>53.5</c:v>
                </c:pt>
                <c:pt idx="181">
                  <c:v>52.06</c:v>
                </c:pt>
                <c:pt idx="182">
                  <c:v>54</c:v>
                </c:pt>
                <c:pt idx="183">
                  <c:v>54.5</c:v>
                </c:pt>
                <c:pt idx="184">
                  <c:v>52.15</c:v>
                </c:pt>
                <c:pt idx="185">
                  <c:v>55</c:v>
                </c:pt>
                <c:pt idx="186">
                  <c:v>54.5</c:v>
                </c:pt>
                <c:pt idx="187">
                  <c:v>51.285714285714285</c:v>
                </c:pt>
                <c:pt idx="188">
                  <c:v>51.833333333333336</c:v>
                </c:pt>
                <c:pt idx="189">
                  <c:v>53.5</c:v>
                </c:pt>
                <c:pt idx="190">
                  <c:v>55</c:v>
                </c:pt>
                <c:pt idx="191">
                  <c:v>54.666666666666664</c:v>
                </c:pt>
                <c:pt idx="192">
                  <c:v>55</c:v>
                </c:pt>
                <c:pt idx="193">
                  <c:v>52.214285714285715</c:v>
                </c:pt>
                <c:pt idx="194">
                  <c:v>53.233333333333334</c:v>
                </c:pt>
                <c:pt idx="195">
                  <c:v>55</c:v>
                </c:pt>
                <c:pt idx="196">
                  <c:v>55</c:v>
                </c:pt>
                <c:pt idx="197">
                  <c:v>53.333333333333336</c:v>
                </c:pt>
                <c:pt idx="198">
                  <c:v>52.616666666666667</c:v>
                </c:pt>
                <c:pt idx="199">
                  <c:v>52.48</c:v>
                </c:pt>
                <c:pt idx="200">
                  <c:v>52.95</c:v>
                </c:pt>
              </c:numCache>
            </c:numRef>
          </c:val>
          <c:smooth val="0"/>
          <c:extLst>
            <c:ext xmlns:c16="http://schemas.microsoft.com/office/drawing/2014/chart" uri="{C3380CC4-5D6E-409C-BE32-E72D297353CC}">
              <c16:uniqueId val="{00000006-2168-48BA-888D-C37BC24D6FF8}"/>
            </c:ext>
          </c:extLst>
        </c:ser>
        <c:ser>
          <c:idx val="2"/>
          <c:order val="2"/>
          <c:tx>
            <c:strRef>
              <c:f>'PivotJT (2)'!$D$6:$D$8</c:f>
              <c:strCache>
                <c:ptCount val="1"/>
                <c:pt idx="0">
                  <c:v>Trump - Presidential Vote Total</c:v>
                </c:pt>
              </c:strCache>
            </c:strRef>
          </c:tx>
          <c:spPr>
            <a:ln w="28575" cap="rnd">
              <a:solidFill>
                <a:srgbClr val="FF0000"/>
              </a:solidFill>
              <a:round/>
            </a:ln>
            <a:effectLst/>
          </c:spPr>
          <c:marker>
            <c:symbol val="circle"/>
            <c:size val="5"/>
            <c:spPr>
              <a:solidFill>
                <a:srgbClr val="FF0000"/>
              </a:solidFill>
              <a:ln w="9525">
                <a:noFill/>
              </a:ln>
              <a:effectLst/>
            </c:spPr>
          </c:marker>
          <c:dPt>
            <c:idx val="28"/>
            <c:marker>
              <c:symbol val="circle"/>
              <c:size val="5"/>
              <c:spPr>
                <a:solidFill>
                  <a:srgbClr val="FF0000"/>
                </a:solidFill>
                <a:ln w="9525">
                  <a:noFill/>
                </a:ln>
                <a:effectLst/>
              </c:spPr>
            </c:marker>
            <c:bubble3D val="0"/>
            <c:extLst>
              <c:ext xmlns:c16="http://schemas.microsoft.com/office/drawing/2014/chart" uri="{C3380CC4-5D6E-409C-BE32-E72D297353CC}">
                <c16:uniqueId val="{00000007-2168-48BA-888D-C37BC24D6FF8}"/>
              </c:ext>
            </c:extLst>
          </c:dPt>
          <c:dPt>
            <c:idx val="31"/>
            <c:marker>
              <c:symbol val="circle"/>
              <c:size val="5"/>
              <c:spPr>
                <a:solidFill>
                  <a:srgbClr val="FF0000"/>
                </a:solidFill>
                <a:ln w="9525">
                  <a:noFill/>
                </a:ln>
                <a:effectLst/>
              </c:spPr>
            </c:marker>
            <c:bubble3D val="0"/>
            <c:extLst>
              <c:ext xmlns:c16="http://schemas.microsoft.com/office/drawing/2014/chart" uri="{C3380CC4-5D6E-409C-BE32-E72D297353CC}">
                <c16:uniqueId val="{00000008-2168-48BA-888D-C37BC24D6FF8}"/>
              </c:ext>
            </c:extLst>
          </c:dPt>
          <c:dPt>
            <c:idx val="197"/>
            <c:marker>
              <c:symbol val="circle"/>
              <c:size val="5"/>
              <c:spPr>
                <a:solidFill>
                  <a:srgbClr val="FF0000"/>
                </a:solidFill>
                <a:ln w="9525">
                  <a:noFill/>
                </a:ln>
                <a:effectLst/>
              </c:spPr>
            </c:marker>
            <c:bubble3D val="0"/>
            <c:extLst>
              <c:ext xmlns:c16="http://schemas.microsoft.com/office/drawing/2014/chart" uri="{C3380CC4-5D6E-409C-BE32-E72D297353CC}">
                <c16:uniqueId val="{00000009-2168-48BA-888D-C37BC24D6FF8}"/>
              </c:ext>
            </c:extLst>
          </c:dPt>
          <c:dPt>
            <c:idx val="200"/>
            <c:marker>
              <c:symbol val="circle"/>
              <c:size val="5"/>
              <c:spPr>
                <a:solidFill>
                  <a:srgbClr val="FF0000"/>
                </a:solidFill>
                <a:ln w="9525">
                  <a:noFill/>
                </a:ln>
                <a:effectLst/>
              </c:spPr>
            </c:marker>
            <c:bubble3D val="0"/>
            <c:spPr>
              <a:ln w="28575" cap="rnd">
                <a:solidFill>
                  <a:srgbClr val="FF0000"/>
                </a:solidFill>
                <a:round/>
              </a:ln>
              <a:effectLst/>
            </c:spPr>
            <c:extLst>
              <c:ext xmlns:c16="http://schemas.microsoft.com/office/drawing/2014/chart" uri="{C3380CC4-5D6E-409C-BE32-E72D297353CC}">
                <c16:uniqueId val="{0000000B-2168-48BA-888D-C37BC24D6FF8}"/>
              </c:ext>
            </c:extLst>
          </c:dPt>
          <c:dLbls>
            <c:dLbl>
              <c:idx val="200"/>
              <c:layout>
                <c:manualLayout>
                  <c:x val="0"/>
                  <c:y val="2.391819420951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68-48BA-888D-C37BC24D6F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'PivotJT (2)'!$A$9:$A$210</c:f>
              <c:strCache>
                <c:ptCount val="201"/>
                <c:pt idx="0">
                  <c:v>3/17/2019</c:v>
                </c:pt>
                <c:pt idx="1">
                  <c:v>3/21/2019</c:v>
                </c:pt>
                <c:pt idx="2">
                  <c:v>4/18/2019</c:v>
                </c:pt>
                <c:pt idx="3">
                  <c:v>4/30/2019</c:v>
                </c:pt>
                <c:pt idx="4">
                  <c:v>6/13/2019</c:v>
                </c:pt>
                <c:pt idx="5">
                  <c:v>8/29/2019</c:v>
                </c:pt>
                <c:pt idx="6">
                  <c:v>9/9/2019</c:v>
                </c:pt>
                <c:pt idx="7">
                  <c:v>10/2/2019</c:v>
                </c:pt>
                <c:pt idx="8">
                  <c:v>10/17/2019</c:v>
                </c:pt>
                <c:pt idx="9">
                  <c:v>10/26/2019</c:v>
                </c:pt>
                <c:pt idx="10">
                  <c:v>11/17/2019</c:v>
                </c:pt>
                <c:pt idx="11">
                  <c:v>12/5/2019</c:v>
                </c:pt>
                <c:pt idx="12">
                  <c:v>12/8/2019</c:v>
                </c:pt>
                <c:pt idx="13">
                  <c:v>1/8/2020</c:v>
                </c:pt>
                <c:pt idx="14">
                  <c:v>1/12/2020</c:v>
                </c:pt>
                <c:pt idx="15">
                  <c:v>1/16/2020</c:v>
                </c:pt>
                <c:pt idx="16">
                  <c:v>2/18/2020</c:v>
                </c:pt>
                <c:pt idx="17">
                  <c:v>2/20/2020</c:v>
                </c:pt>
                <c:pt idx="18">
                  <c:v>2/23/2020</c:v>
                </c:pt>
                <c:pt idx="19">
                  <c:v>3/7/2020</c:v>
                </c:pt>
                <c:pt idx="20">
                  <c:v>3/8/2020</c:v>
                </c:pt>
                <c:pt idx="21">
                  <c:v>3/11/2020</c:v>
                </c:pt>
                <c:pt idx="22">
                  <c:v>3/19/2020</c:v>
                </c:pt>
                <c:pt idx="23">
                  <c:v>3/25/2020</c:v>
                </c:pt>
                <c:pt idx="24">
                  <c:v>3/29/2020</c:v>
                </c:pt>
                <c:pt idx="25">
                  <c:v>4/8/2020</c:v>
                </c:pt>
                <c:pt idx="26">
                  <c:v>4/15/2020</c:v>
                </c:pt>
                <c:pt idx="27">
                  <c:v>4/20/2020</c:v>
                </c:pt>
                <c:pt idx="28">
                  <c:v>4/21/2020</c:v>
                </c:pt>
                <c:pt idx="29">
                  <c:v>5/5/2020</c:v>
                </c:pt>
                <c:pt idx="30">
                  <c:v>5/6/2020</c:v>
                </c:pt>
                <c:pt idx="31">
                  <c:v>5/7/2020</c:v>
                </c:pt>
                <c:pt idx="32">
                  <c:v>5/8/2020</c:v>
                </c:pt>
                <c:pt idx="33">
                  <c:v>5/9/2020</c:v>
                </c:pt>
                <c:pt idx="34">
                  <c:v>5/10/2020</c:v>
                </c:pt>
                <c:pt idx="35">
                  <c:v>5/11/2020</c:v>
                </c:pt>
                <c:pt idx="36">
                  <c:v>5/12/2020</c:v>
                </c:pt>
                <c:pt idx="37">
                  <c:v>5/13/2020</c:v>
                </c:pt>
                <c:pt idx="38">
                  <c:v>5/14/2020</c:v>
                </c:pt>
                <c:pt idx="39">
                  <c:v>5/15/2020</c:v>
                </c:pt>
                <c:pt idx="40">
                  <c:v>5/16/2020</c:v>
                </c:pt>
                <c:pt idx="41">
                  <c:v>5/17/2020</c:v>
                </c:pt>
                <c:pt idx="42">
                  <c:v>5/18/2020</c:v>
                </c:pt>
                <c:pt idx="43">
                  <c:v>5/19/2020</c:v>
                </c:pt>
                <c:pt idx="44">
                  <c:v>5/20/2020</c:v>
                </c:pt>
                <c:pt idx="45">
                  <c:v>5/21/2020</c:v>
                </c:pt>
                <c:pt idx="46">
                  <c:v>5/22/2020</c:v>
                </c:pt>
                <c:pt idx="47">
                  <c:v>5/23/2020</c:v>
                </c:pt>
                <c:pt idx="48">
                  <c:v>5/24/2020</c:v>
                </c:pt>
                <c:pt idx="49">
                  <c:v>5/25/2020</c:v>
                </c:pt>
                <c:pt idx="50">
                  <c:v>5/26/2020</c:v>
                </c:pt>
                <c:pt idx="51">
                  <c:v>5/27/2020</c:v>
                </c:pt>
                <c:pt idx="52">
                  <c:v>5/28/2020</c:v>
                </c:pt>
                <c:pt idx="53">
                  <c:v>5/29/2020</c:v>
                </c:pt>
                <c:pt idx="54">
                  <c:v>5/30/2020</c:v>
                </c:pt>
                <c:pt idx="55">
                  <c:v>5/31/2020</c:v>
                </c:pt>
                <c:pt idx="56">
                  <c:v>6/1/2020</c:v>
                </c:pt>
                <c:pt idx="57">
                  <c:v>6/2/2020</c:v>
                </c:pt>
                <c:pt idx="58">
                  <c:v>6/3/2020</c:v>
                </c:pt>
                <c:pt idx="59">
                  <c:v>6/4/2020</c:v>
                </c:pt>
                <c:pt idx="60">
                  <c:v>6/5/2020</c:v>
                </c:pt>
                <c:pt idx="61">
                  <c:v>6/6/2020</c:v>
                </c:pt>
                <c:pt idx="62">
                  <c:v>6/7/2020</c:v>
                </c:pt>
                <c:pt idx="63">
                  <c:v>6/8/2020</c:v>
                </c:pt>
                <c:pt idx="64">
                  <c:v>6/9/2020</c:v>
                </c:pt>
                <c:pt idx="65">
                  <c:v>6/10/2020</c:v>
                </c:pt>
                <c:pt idx="66">
                  <c:v>6/11/2020</c:v>
                </c:pt>
                <c:pt idx="67">
                  <c:v>6/12/2020</c:v>
                </c:pt>
                <c:pt idx="68">
                  <c:v>6/13/2020</c:v>
                </c:pt>
                <c:pt idx="69">
                  <c:v>6/14/2020</c:v>
                </c:pt>
                <c:pt idx="70">
                  <c:v>6/15/2020</c:v>
                </c:pt>
                <c:pt idx="71">
                  <c:v>6/16/2020</c:v>
                </c:pt>
                <c:pt idx="72">
                  <c:v>6/17/2020</c:v>
                </c:pt>
                <c:pt idx="73">
                  <c:v>6/18/2020</c:v>
                </c:pt>
                <c:pt idx="74">
                  <c:v>6/19/2020</c:v>
                </c:pt>
                <c:pt idx="75">
                  <c:v>6/20/2020</c:v>
                </c:pt>
                <c:pt idx="76">
                  <c:v>6/21/2020</c:v>
                </c:pt>
                <c:pt idx="77">
                  <c:v>6/22/2020</c:v>
                </c:pt>
                <c:pt idx="78">
                  <c:v>6/23/2020</c:v>
                </c:pt>
                <c:pt idx="79">
                  <c:v>6/24/2020</c:v>
                </c:pt>
                <c:pt idx="80">
                  <c:v>6/25/2020</c:v>
                </c:pt>
                <c:pt idx="81">
                  <c:v>6/26/2020</c:v>
                </c:pt>
                <c:pt idx="82">
                  <c:v>6/27/2020</c:v>
                </c:pt>
                <c:pt idx="83">
                  <c:v>6/28/2020</c:v>
                </c:pt>
                <c:pt idx="84">
                  <c:v>6/29/2020</c:v>
                </c:pt>
                <c:pt idx="85">
                  <c:v>6/30/2020</c:v>
                </c:pt>
                <c:pt idx="86">
                  <c:v>7/1/2020</c:v>
                </c:pt>
                <c:pt idx="87">
                  <c:v>7/2/2020</c:v>
                </c:pt>
                <c:pt idx="88">
                  <c:v>7/3/2020</c:v>
                </c:pt>
                <c:pt idx="89">
                  <c:v>7/4/2020</c:v>
                </c:pt>
                <c:pt idx="90">
                  <c:v>7/5/2020</c:v>
                </c:pt>
                <c:pt idx="91">
                  <c:v>7/6/2020</c:v>
                </c:pt>
                <c:pt idx="92">
                  <c:v>7/7/2020</c:v>
                </c:pt>
                <c:pt idx="93">
                  <c:v>7/8/2020</c:v>
                </c:pt>
                <c:pt idx="94">
                  <c:v>7/9/2020</c:v>
                </c:pt>
                <c:pt idx="95">
                  <c:v>7/10/2020</c:v>
                </c:pt>
                <c:pt idx="96">
                  <c:v>7/11/2020</c:v>
                </c:pt>
                <c:pt idx="97">
                  <c:v>7/12/2020</c:v>
                </c:pt>
                <c:pt idx="98">
                  <c:v>7/13/2020</c:v>
                </c:pt>
                <c:pt idx="99">
                  <c:v>7/14/2020</c:v>
                </c:pt>
                <c:pt idx="100">
                  <c:v>7/15/2020</c:v>
                </c:pt>
                <c:pt idx="101">
                  <c:v>7/16/2020</c:v>
                </c:pt>
                <c:pt idx="102">
                  <c:v>7/17/2020</c:v>
                </c:pt>
                <c:pt idx="103">
                  <c:v>7/18/2020</c:v>
                </c:pt>
                <c:pt idx="104">
                  <c:v>7/19/2020</c:v>
                </c:pt>
                <c:pt idx="105">
                  <c:v>7/20/2020</c:v>
                </c:pt>
                <c:pt idx="106">
                  <c:v>7/21/2020</c:v>
                </c:pt>
                <c:pt idx="107">
                  <c:v>7/22/2020</c:v>
                </c:pt>
                <c:pt idx="108">
                  <c:v>7/23/2020</c:v>
                </c:pt>
                <c:pt idx="109">
                  <c:v>7/24/2020</c:v>
                </c:pt>
                <c:pt idx="110">
                  <c:v>7/25/2020</c:v>
                </c:pt>
                <c:pt idx="111">
                  <c:v>7/26/2020</c:v>
                </c:pt>
                <c:pt idx="112">
                  <c:v>7/27/2020</c:v>
                </c:pt>
                <c:pt idx="113">
                  <c:v>7/28/2020</c:v>
                </c:pt>
                <c:pt idx="114">
                  <c:v>7/29/2020</c:v>
                </c:pt>
                <c:pt idx="115">
                  <c:v>7/30/2020</c:v>
                </c:pt>
                <c:pt idx="116">
                  <c:v>7/31/2020</c:v>
                </c:pt>
                <c:pt idx="117">
                  <c:v>8/1/2020</c:v>
                </c:pt>
                <c:pt idx="118">
                  <c:v>8/2/2020</c:v>
                </c:pt>
                <c:pt idx="119">
                  <c:v>8/3/2020</c:v>
                </c:pt>
                <c:pt idx="120">
                  <c:v>8/4/2020</c:v>
                </c:pt>
                <c:pt idx="121">
                  <c:v>8/5/2020</c:v>
                </c:pt>
                <c:pt idx="122">
                  <c:v>8/6/2020</c:v>
                </c:pt>
                <c:pt idx="123">
                  <c:v>8/7/2020</c:v>
                </c:pt>
                <c:pt idx="124">
                  <c:v>8/8/2020</c:v>
                </c:pt>
                <c:pt idx="125">
                  <c:v>8/9/2020</c:v>
                </c:pt>
                <c:pt idx="126">
                  <c:v>8/10/2020</c:v>
                </c:pt>
                <c:pt idx="127">
                  <c:v>8/11/2020</c:v>
                </c:pt>
                <c:pt idx="128">
                  <c:v>8/12/2020</c:v>
                </c:pt>
                <c:pt idx="129">
                  <c:v>8/13/2020</c:v>
                </c:pt>
                <c:pt idx="130">
                  <c:v>8/14/2020</c:v>
                </c:pt>
                <c:pt idx="131">
                  <c:v>8/15/2020</c:v>
                </c:pt>
                <c:pt idx="132">
                  <c:v>8/16/2020</c:v>
                </c:pt>
                <c:pt idx="133">
                  <c:v>8/17/2020</c:v>
                </c:pt>
                <c:pt idx="134">
                  <c:v>8/18/2020</c:v>
                </c:pt>
                <c:pt idx="135">
                  <c:v>8/19/2020</c:v>
                </c:pt>
                <c:pt idx="136">
                  <c:v>8/20/2020</c:v>
                </c:pt>
                <c:pt idx="137">
                  <c:v>8/21/2020</c:v>
                </c:pt>
                <c:pt idx="138">
                  <c:v>8/22/2020</c:v>
                </c:pt>
                <c:pt idx="139">
                  <c:v>8/23/2020</c:v>
                </c:pt>
                <c:pt idx="140">
                  <c:v>8/24/2020</c:v>
                </c:pt>
                <c:pt idx="141">
                  <c:v>8/25/2020</c:v>
                </c:pt>
                <c:pt idx="142">
                  <c:v>8/26/2020</c:v>
                </c:pt>
                <c:pt idx="143">
                  <c:v>8/27/2020</c:v>
                </c:pt>
                <c:pt idx="144">
                  <c:v>8/28/2020</c:v>
                </c:pt>
                <c:pt idx="145">
                  <c:v>8/29/2020</c:v>
                </c:pt>
                <c:pt idx="146">
                  <c:v>8/30/2020</c:v>
                </c:pt>
                <c:pt idx="147">
                  <c:v>8/31/2020</c:v>
                </c:pt>
                <c:pt idx="148">
                  <c:v>9/1/2020</c:v>
                </c:pt>
                <c:pt idx="149">
                  <c:v>9/2/2020</c:v>
                </c:pt>
                <c:pt idx="150">
                  <c:v>9/3/2020</c:v>
                </c:pt>
                <c:pt idx="151">
                  <c:v>9/4/2020</c:v>
                </c:pt>
                <c:pt idx="152">
                  <c:v>9/5/2020</c:v>
                </c:pt>
                <c:pt idx="153">
                  <c:v>9/6/2020</c:v>
                </c:pt>
                <c:pt idx="154">
                  <c:v>9/7/2020</c:v>
                </c:pt>
                <c:pt idx="155">
                  <c:v>9/8/2020</c:v>
                </c:pt>
                <c:pt idx="156">
                  <c:v>9/9/2020</c:v>
                </c:pt>
                <c:pt idx="157">
                  <c:v>9/10/2020</c:v>
                </c:pt>
                <c:pt idx="158">
                  <c:v>9/11/2020</c:v>
                </c:pt>
                <c:pt idx="159">
                  <c:v>9/12/2020</c:v>
                </c:pt>
                <c:pt idx="160">
                  <c:v>9/13/2020</c:v>
                </c:pt>
                <c:pt idx="161">
                  <c:v>9/14/2020</c:v>
                </c:pt>
                <c:pt idx="162">
                  <c:v>9/15/2020</c:v>
                </c:pt>
                <c:pt idx="163">
                  <c:v>9/16/2020</c:v>
                </c:pt>
                <c:pt idx="164">
                  <c:v>9/19/2020</c:v>
                </c:pt>
                <c:pt idx="165">
                  <c:v>9/20/2020</c:v>
                </c:pt>
                <c:pt idx="166">
                  <c:v>9/21/2020</c:v>
                </c:pt>
                <c:pt idx="167">
                  <c:v>9/22/2020</c:v>
                </c:pt>
                <c:pt idx="168">
                  <c:v>9/24/2020</c:v>
                </c:pt>
                <c:pt idx="169">
                  <c:v>9/25/2020</c:v>
                </c:pt>
                <c:pt idx="170">
                  <c:v>9/26/2020</c:v>
                </c:pt>
                <c:pt idx="171">
                  <c:v>9/27/2020</c:v>
                </c:pt>
                <c:pt idx="172">
                  <c:v>9/28/2020</c:v>
                </c:pt>
                <c:pt idx="173">
                  <c:v>9/30/2020</c:v>
                </c:pt>
                <c:pt idx="174">
                  <c:v>10/4/2020</c:v>
                </c:pt>
                <c:pt idx="175">
                  <c:v>10/5/2020</c:v>
                </c:pt>
                <c:pt idx="176">
                  <c:v>10/7/2020</c:v>
                </c:pt>
                <c:pt idx="177">
                  <c:v>10/8/2020</c:v>
                </c:pt>
                <c:pt idx="178">
                  <c:v>10/10/2020</c:v>
                </c:pt>
                <c:pt idx="179">
                  <c:v>10/11/2020</c:v>
                </c:pt>
                <c:pt idx="180">
                  <c:v>10/12/2020</c:v>
                </c:pt>
                <c:pt idx="181">
                  <c:v>10/13/2020</c:v>
                </c:pt>
                <c:pt idx="182">
                  <c:v>10/14/2020</c:v>
                </c:pt>
                <c:pt idx="183">
                  <c:v>10/15/2020</c:v>
                </c:pt>
                <c:pt idx="184">
                  <c:v>10/16/2020</c:v>
                </c:pt>
                <c:pt idx="185">
                  <c:v>10/17/2020</c:v>
                </c:pt>
                <c:pt idx="186">
                  <c:v>10/18/2020</c:v>
                </c:pt>
                <c:pt idx="187">
                  <c:v>10/19/2020</c:v>
                </c:pt>
                <c:pt idx="188">
                  <c:v>10/20/2020</c:v>
                </c:pt>
                <c:pt idx="189">
                  <c:v>10/21/2020</c:v>
                </c:pt>
                <c:pt idx="190">
                  <c:v>10/22/2020</c:v>
                </c:pt>
                <c:pt idx="191">
                  <c:v>10/23/2020</c:v>
                </c:pt>
                <c:pt idx="192">
                  <c:v>10/24/2020</c:v>
                </c:pt>
                <c:pt idx="193">
                  <c:v>10/25/2020</c:v>
                </c:pt>
                <c:pt idx="194">
                  <c:v>10/26/2020</c:v>
                </c:pt>
                <c:pt idx="195">
                  <c:v>10/27/2020</c:v>
                </c:pt>
                <c:pt idx="196">
                  <c:v>10/28/2020</c:v>
                </c:pt>
                <c:pt idx="197">
                  <c:v>10/29/2020</c:v>
                </c:pt>
                <c:pt idx="198">
                  <c:v>10/30/2020</c:v>
                </c:pt>
                <c:pt idx="199">
                  <c:v>10/31/2020</c:v>
                </c:pt>
                <c:pt idx="200">
                  <c:v>11/1/2020</c:v>
                </c:pt>
              </c:strCache>
            </c:strRef>
          </c:cat>
          <c:val>
            <c:numRef>
              <c:f>'PivotJT (2)'!$D$9:$D$210</c:f>
              <c:numCache>
                <c:formatCode>0.000</c:formatCode>
                <c:ptCount val="201"/>
                <c:pt idx="0">
                  <c:v>48.822437319608824</c:v>
                </c:pt>
                <c:pt idx="1">
                  <c:v>48.822437319608824</c:v>
                </c:pt>
                <c:pt idx="2">
                  <c:v>48.822437319608824</c:v>
                </c:pt>
                <c:pt idx="3">
                  <c:v>48.822437319608824</c:v>
                </c:pt>
                <c:pt idx="4">
                  <c:v>48.822437319608824</c:v>
                </c:pt>
                <c:pt idx="5">
                  <c:v>48.822437319608824</c:v>
                </c:pt>
                <c:pt idx="6">
                  <c:v>48.822437319608824</c:v>
                </c:pt>
                <c:pt idx="7">
                  <c:v>48.822437319608824</c:v>
                </c:pt>
                <c:pt idx="8">
                  <c:v>48.822437319608824</c:v>
                </c:pt>
                <c:pt idx="9">
                  <c:v>48.822437319608824</c:v>
                </c:pt>
                <c:pt idx="10">
                  <c:v>48.822437319608824</c:v>
                </c:pt>
                <c:pt idx="11">
                  <c:v>48.822437319608824</c:v>
                </c:pt>
                <c:pt idx="12">
                  <c:v>48.822437319608824</c:v>
                </c:pt>
                <c:pt idx="13">
                  <c:v>48.822437319608824</c:v>
                </c:pt>
                <c:pt idx="14">
                  <c:v>48.822437319608824</c:v>
                </c:pt>
                <c:pt idx="15">
                  <c:v>48.822437319608824</c:v>
                </c:pt>
                <c:pt idx="16">
                  <c:v>48.822437319608824</c:v>
                </c:pt>
                <c:pt idx="17">
                  <c:v>48.822437319608824</c:v>
                </c:pt>
                <c:pt idx="18">
                  <c:v>48.822437319608824</c:v>
                </c:pt>
                <c:pt idx="19">
                  <c:v>48.822437319608824</c:v>
                </c:pt>
                <c:pt idx="20">
                  <c:v>48.822437319608824</c:v>
                </c:pt>
                <c:pt idx="21">
                  <c:v>48.822437319608824</c:v>
                </c:pt>
                <c:pt idx="22">
                  <c:v>48.822437319608824</c:v>
                </c:pt>
                <c:pt idx="23">
                  <c:v>48.822437319608824</c:v>
                </c:pt>
                <c:pt idx="24">
                  <c:v>48.822437319608824</c:v>
                </c:pt>
                <c:pt idx="25">
                  <c:v>48.822437319608824</c:v>
                </c:pt>
                <c:pt idx="26">
                  <c:v>48.822437319608824</c:v>
                </c:pt>
                <c:pt idx="27">
                  <c:v>48.822437319608824</c:v>
                </c:pt>
                <c:pt idx="28">
                  <c:v>48.822437319608824</c:v>
                </c:pt>
                <c:pt idx="29">
                  <c:v>48.822437319608824</c:v>
                </c:pt>
                <c:pt idx="30">
                  <c:v>48.822437319608824</c:v>
                </c:pt>
                <c:pt idx="31">
                  <c:v>48.822437319608824</c:v>
                </c:pt>
                <c:pt idx="32">
                  <c:v>48.822437319608824</c:v>
                </c:pt>
                <c:pt idx="33">
                  <c:v>48.822437319608824</c:v>
                </c:pt>
                <c:pt idx="34">
                  <c:v>48.822437319608824</c:v>
                </c:pt>
                <c:pt idx="35">
                  <c:v>48.822437319608824</c:v>
                </c:pt>
                <c:pt idx="36">
                  <c:v>48.822437319608824</c:v>
                </c:pt>
                <c:pt idx="37">
                  <c:v>48.822437319608824</c:v>
                </c:pt>
                <c:pt idx="38">
                  <c:v>48.822437319608824</c:v>
                </c:pt>
                <c:pt idx="39">
                  <c:v>48.822437319608824</c:v>
                </c:pt>
                <c:pt idx="40">
                  <c:v>48.822437319608824</c:v>
                </c:pt>
                <c:pt idx="41">
                  <c:v>48.822437319608824</c:v>
                </c:pt>
                <c:pt idx="42">
                  <c:v>48.822437319608824</c:v>
                </c:pt>
                <c:pt idx="43">
                  <c:v>48.822437319608824</c:v>
                </c:pt>
                <c:pt idx="44">
                  <c:v>48.822437319608824</c:v>
                </c:pt>
                <c:pt idx="45">
                  <c:v>48.822437319608824</c:v>
                </c:pt>
                <c:pt idx="46">
                  <c:v>48.822437319608824</c:v>
                </c:pt>
                <c:pt idx="47">
                  <c:v>48.822437319608824</c:v>
                </c:pt>
                <c:pt idx="48">
                  <c:v>48.822437319608824</c:v>
                </c:pt>
                <c:pt idx="49">
                  <c:v>48.822437319608824</c:v>
                </c:pt>
                <c:pt idx="50">
                  <c:v>48.822437319608824</c:v>
                </c:pt>
                <c:pt idx="51">
                  <c:v>48.822437319608824</c:v>
                </c:pt>
                <c:pt idx="52">
                  <c:v>48.822437319608824</c:v>
                </c:pt>
                <c:pt idx="53">
                  <c:v>48.822437319608824</c:v>
                </c:pt>
                <c:pt idx="54">
                  <c:v>48.822437319608824</c:v>
                </c:pt>
                <c:pt idx="55">
                  <c:v>48.822437319608824</c:v>
                </c:pt>
                <c:pt idx="56">
                  <c:v>48.822437319608824</c:v>
                </c:pt>
                <c:pt idx="57">
                  <c:v>48.822437319608824</c:v>
                </c:pt>
                <c:pt idx="58">
                  <c:v>48.822437319608824</c:v>
                </c:pt>
                <c:pt idx="59">
                  <c:v>48.822437319608824</c:v>
                </c:pt>
                <c:pt idx="60">
                  <c:v>48.822437319608824</c:v>
                </c:pt>
                <c:pt idx="61">
                  <c:v>48.822437319608824</c:v>
                </c:pt>
                <c:pt idx="62">
                  <c:v>48.822437319608824</c:v>
                </c:pt>
                <c:pt idx="63">
                  <c:v>48.822437319608824</c:v>
                </c:pt>
                <c:pt idx="64">
                  <c:v>48.822437319608824</c:v>
                </c:pt>
                <c:pt idx="65">
                  <c:v>48.822437319608824</c:v>
                </c:pt>
                <c:pt idx="66">
                  <c:v>48.822437319608824</c:v>
                </c:pt>
                <c:pt idx="67">
                  <c:v>48.822437319608824</c:v>
                </c:pt>
                <c:pt idx="68">
                  <c:v>48.822437319608824</c:v>
                </c:pt>
                <c:pt idx="69">
                  <c:v>48.822437319608824</c:v>
                </c:pt>
                <c:pt idx="70">
                  <c:v>48.822437319608824</c:v>
                </c:pt>
                <c:pt idx="71">
                  <c:v>48.822437319608824</c:v>
                </c:pt>
                <c:pt idx="72">
                  <c:v>48.822437319608824</c:v>
                </c:pt>
                <c:pt idx="73">
                  <c:v>48.822437319608824</c:v>
                </c:pt>
                <c:pt idx="74">
                  <c:v>48.822437319608824</c:v>
                </c:pt>
                <c:pt idx="75">
                  <c:v>48.822437319608824</c:v>
                </c:pt>
                <c:pt idx="76">
                  <c:v>48.822437319608824</c:v>
                </c:pt>
                <c:pt idx="77">
                  <c:v>48.822437319608824</c:v>
                </c:pt>
                <c:pt idx="78">
                  <c:v>48.822437319608824</c:v>
                </c:pt>
                <c:pt idx="79">
                  <c:v>48.822437319608824</c:v>
                </c:pt>
                <c:pt idx="80">
                  <c:v>48.822437319608824</c:v>
                </c:pt>
                <c:pt idx="81">
                  <c:v>48.822437319608824</c:v>
                </c:pt>
                <c:pt idx="82">
                  <c:v>48.822437319608824</c:v>
                </c:pt>
                <c:pt idx="83">
                  <c:v>48.822437319608824</c:v>
                </c:pt>
                <c:pt idx="84">
                  <c:v>48.822437319608824</c:v>
                </c:pt>
                <c:pt idx="85">
                  <c:v>48.822437319608824</c:v>
                </c:pt>
                <c:pt idx="86">
                  <c:v>48.822437319608824</c:v>
                </c:pt>
                <c:pt idx="87">
                  <c:v>48.822437319608824</c:v>
                </c:pt>
                <c:pt idx="88">
                  <c:v>48.822437319608824</c:v>
                </c:pt>
                <c:pt idx="89">
                  <c:v>48.822437319608824</c:v>
                </c:pt>
                <c:pt idx="90">
                  <c:v>48.822437319608824</c:v>
                </c:pt>
                <c:pt idx="91">
                  <c:v>48.822437319608824</c:v>
                </c:pt>
                <c:pt idx="92">
                  <c:v>48.822437319608824</c:v>
                </c:pt>
                <c:pt idx="93">
                  <c:v>48.822437319608824</c:v>
                </c:pt>
                <c:pt idx="94">
                  <c:v>48.822437319608824</c:v>
                </c:pt>
                <c:pt idx="95">
                  <c:v>48.822437319608824</c:v>
                </c:pt>
                <c:pt idx="96">
                  <c:v>48.822437319608824</c:v>
                </c:pt>
                <c:pt idx="97">
                  <c:v>48.822437319608824</c:v>
                </c:pt>
                <c:pt idx="98">
                  <c:v>48.822437319608824</c:v>
                </c:pt>
                <c:pt idx="99">
                  <c:v>48.822437319608824</c:v>
                </c:pt>
                <c:pt idx="100">
                  <c:v>48.822437319608824</c:v>
                </c:pt>
                <c:pt idx="101">
                  <c:v>48.822437319608824</c:v>
                </c:pt>
                <c:pt idx="102">
                  <c:v>48.822437319608824</c:v>
                </c:pt>
                <c:pt idx="103">
                  <c:v>48.822437319608824</c:v>
                </c:pt>
                <c:pt idx="104">
                  <c:v>48.822437319608824</c:v>
                </c:pt>
                <c:pt idx="105">
                  <c:v>48.822437319608824</c:v>
                </c:pt>
                <c:pt idx="106">
                  <c:v>48.822437319608824</c:v>
                </c:pt>
                <c:pt idx="107">
                  <c:v>48.822437319608824</c:v>
                </c:pt>
                <c:pt idx="108">
                  <c:v>48.822437319608824</c:v>
                </c:pt>
                <c:pt idx="109">
                  <c:v>48.822437319608824</c:v>
                </c:pt>
                <c:pt idx="110">
                  <c:v>48.822437319608824</c:v>
                </c:pt>
                <c:pt idx="111">
                  <c:v>48.822437319608824</c:v>
                </c:pt>
                <c:pt idx="112">
                  <c:v>48.822437319608824</c:v>
                </c:pt>
                <c:pt idx="113">
                  <c:v>48.822437319608824</c:v>
                </c:pt>
                <c:pt idx="114">
                  <c:v>48.822437319608824</c:v>
                </c:pt>
                <c:pt idx="115">
                  <c:v>48.822437319608824</c:v>
                </c:pt>
                <c:pt idx="116">
                  <c:v>48.822437319608824</c:v>
                </c:pt>
                <c:pt idx="117">
                  <c:v>48.822437319608824</c:v>
                </c:pt>
                <c:pt idx="118">
                  <c:v>48.822437319608824</c:v>
                </c:pt>
                <c:pt idx="119">
                  <c:v>48.822437319608824</c:v>
                </c:pt>
                <c:pt idx="120">
                  <c:v>48.822437319608824</c:v>
                </c:pt>
                <c:pt idx="121">
                  <c:v>48.822437319608824</c:v>
                </c:pt>
                <c:pt idx="122">
                  <c:v>48.822437319608824</c:v>
                </c:pt>
                <c:pt idx="123">
                  <c:v>48.822437319608824</c:v>
                </c:pt>
                <c:pt idx="124">
                  <c:v>48.822437319608824</c:v>
                </c:pt>
                <c:pt idx="125">
                  <c:v>48.822437319608824</c:v>
                </c:pt>
                <c:pt idx="126">
                  <c:v>48.822437319608824</c:v>
                </c:pt>
                <c:pt idx="127">
                  <c:v>48.822437319608824</c:v>
                </c:pt>
                <c:pt idx="128">
                  <c:v>48.822437319608824</c:v>
                </c:pt>
                <c:pt idx="129">
                  <c:v>48.822437319608824</c:v>
                </c:pt>
                <c:pt idx="130">
                  <c:v>48.822437319608824</c:v>
                </c:pt>
                <c:pt idx="131">
                  <c:v>48.822437319608824</c:v>
                </c:pt>
                <c:pt idx="132">
                  <c:v>48.822437319608824</c:v>
                </c:pt>
                <c:pt idx="133">
                  <c:v>48.822437319608824</c:v>
                </c:pt>
                <c:pt idx="134">
                  <c:v>48.822437319608824</c:v>
                </c:pt>
                <c:pt idx="135">
                  <c:v>48.822437319608824</c:v>
                </c:pt>
                <c:pt idx="136">
                  <c:v>48.822437319608824</c:v>
                </c:pt>
                <c:pt idx="137">
                  <c:v>48.822437319608824</c:v>
                </c:pt>
                <c:pt idx="138">
                  <c:v>48.822437319608824</c:v>
                </c:pt>
                <c:pt idx="139">
                  <c:v>48.822437319608824</c:v>
                </c:pt>
                <c:pt idx="140">
                  <c:v>48.822437319608824</c:v>
                </c:pt>
                <c:pt idx="141">
                  <c:v>48.822437319608824</c:v>
                </c:pt>
                <c:pt idx="142">
                  <c:v>48.822437319608824</c:v>
                </c:pt>
                <c:pt idx="143">
                  <c:v>48.822437319608824</c:v>
                </c:pt>
                <c:pt idx="144">
                  <c:v>48.822437319608824</c:v>
                </c:pt>
                <c:pt idx="145">
                  <c:v>48.822437319608824</c:v>
                </c:pt>
                <c:pt idx="146">
                  <c:v>48.822437319608824</c:v>
                </c:pt>
                <c:pt idx="147">
                  <c:v>48.822437319608824</c:v>
                </c:pt>
                <c:pt idx="148">
                  <c:v>48.822437319608824</c:v>
                </c:pt>
                <c:pt idx="149">
                  <c:v>48.822437319608824</c:v>
                </c:pt>
                <c:pt idx="150">
                  <c:v>48.822437319608824</c:v>
                </c:pt>
                <c:pt idx="151">
                  <c:v>48.822437319608824</c:v>
                </c:pt>
                <c:pt idx="152">
                  <c:v>48.822437319608824</c:v>
                </c:pt>
                <c:pt idx="153">
                  <c:v>48.822437319608824</c:v>
                </c:pt>
                <c:pt idx="154">
                  <c:v>48.822437319608824</c:v>
                </c:pt>
                <c:pt idx="155">
                  <c:v>48.822437319608824</c:v>
                </c:pt>
                <c:pt idx="156">
                  <c:v>48.822437319608824</c:v>
                </c:pt>
                <c:pt idx="157">
                  <c:v>48.822437319608824</c:v>
                </c:pt>
                <c:pt idx="158">
                  <c:v>48.822437319608824</c:v>
                </c:pt>
                <c:pt idx="159">
                  <c:v>48.822437319608824</c:v>
                </c:pt>
                <c:pt idx="160">
                  <c:v>48.822437319608824</c:v>
                </c:pt>
                <c:pt idx="161">
                  <c:v>48.822437319608824</c:v>
                </c:pt>
                <c:pt idx="162">
                  <c:v>48.822437319608824</c:v>
                </c:pt>
                <c:pt idx="163">
                  <c:v>48.822437319608824</c:v>
                </c:pt>
                <c:pt idx="164">
                  <c:v>48.822437319608824</c:v>
                </c:pt>
                <c:pt idx="165">
                  <c:v>48.822437319608824</c:v>
                </c:pt>
                <c:pt idx="166">
                  <c:v>48.822437319608824</c:v>
                </c:pt>
                <c:pt idx="167">
                  <c:v>48.822437319608824</c:v>
                </c:pt>
                <c:pt idx="168">
                  <c:v>48.822437319608824</c:v>
                </c:pt>
                <c:pt idx="169">
                  <c:v>48.822437319608824</c:v>
                </c:pt>
                <c:pt idx="170">
                  <c:v>48.822437319608824</c:v>
                </c:pt>
                <c:pt idx="171">
                  <c:v>48.822437319608824</c:v>
                </c:pt>
                <c:pt idx="172">
                  <c:v>48.822437319608824</c:v>
                </c:pt>
                <c:pt idx="173">
                  <c:v>48.822437319608824</c:v>
                </c:pt>
                <c:pt idx="174">
                  <c:v>48.822437319608824</c:v>
                </c:pt>
                <c:pt idx="175">
                  <c:v>48.822437319608824</c:v>
                </c:pt>
                <c:pt idx="176">
                  <c:v>48.822437319608824</c:v>
                </c:pt>
                <c:pt idx="177">
                  <c:v>48.822437319608824</c:v>
                </c:pt>
                <c:pt idx="178">
                  <c:v>48.822437319608824</c:v>
                </c:pt>
                <c:pt idx="179">
                  <c:v>48.822437319608824</c:v>
                </c:pt>
                <c:pt idx="180">
                  <c:v>48.822437319608824</c:v>
                </c:pt>
                <c:pt idx="181">
                  <c:v>48.822437319608824</c:v>
                </c:pt>
                <c:pt idx="182">
                  <c:v>48.822437319608824</c:v>
                </c:pt>
                <c:pt idx="183">
                  <c:v>48.822437319608824</c:v>
                </c:pt>
                <c:pt idx="184">
                  <c:v>48.822437319608824</c:v>
                </c:pt>
                <c:pt idx="185">
                  <c:v>48.822437319608824</c:v>
                </c:pt>
                <c:pt idx="186">
                  <c:v>48.822437319608824</c:v>
                </c:pt>
                <c:pt idx="187">
                  <c:v>48.822437319608824</c:v>
                </c:pt>
                <c:pt idx="188">
                  <c:v>48.822437319608824</c:v>
                </c:pt>
                <c:pt idx="189">
                  <c:v>48.822437319608824</c:v>
                </c:pt>
                <c:pt idx="190">
                  <c:v>48.822437319608824</c:v>
                </c:pt>
                <c:pt idx="191">
                  <c:v>48.822437319608824</c:v>
                </c:pt>
                <c:pt idx="192">
                  <c:v>48.822437319608824</c:v>
                </c:pt>
                <c:pt idx="193">
                  <c:v>48.822437319608824</c:v>
                </c:pt>
                <c:pt idx="194">
                  <c:v>48.822437319608824</c:v>
                </c:pt>
                <c:pt idx="195">
                  <c:v>48.822437319608824</c:v>
                </c:pt>
                <c:pt idx="196">
                  <c:v>48.822437319608824</c:v>
                </c:pt>
                <c:pt idx="197">
                  <c:v>48.822437319608824</c:v>
                </c:pt>
                <c:pt idx="198">
                  <c:v>48.822437319608824</c:v>
                </c:pt>
                <c:pt idx="199">
                  <c:v>48.822437319608824</c:v>
                </c:pt>
                <c:pt idx="200">
                  <c:v>48.822437319608824</c:v>
                </c:pt>
              </c:numCache>
            </c:numRef>
          </c:val>
          <c:smooth val="0"/>
          <c:extLst>
            <c:ext xmlns:c16="http://schemas.microsoft.com/office/drawing/2014/chart" uri="{C3380CC4-5D6E-409C-BE32-E72D297353CC}">
              <c16:uniqueId val="{0000000C-2168-48BA-888D-C37BC24D6FF8}"/>
            </c:ext>
          </c:extLst>
        </c:ser>
        <c:ser>
          <c:idx val="3"/>
          <c:order val="3"/>
          <c:tx>
            <c:strRef>
              <c:f>'PivotJT (2)'!$E$6:$E$8</c:f>
              <c:strCache>
                <c:ptCount val="1"/>
                <c:pt idx="0">
                  <c:v>Trump - Average Polling Level</c:v>
                </c:pt>
              </c:strCache>
            </c:strRef>
          </c:tx>
          <c:spPr>
            <a:ln w="28575" cap="rnd">
              <a:solidFill>
                <a:srgbClr val="FF0000"/>
              </a:solidFill>
              <a:prstDash val="lgDash"/>
              <a:round/>
            </a:ln>
            <a:effectLst/>
          </c:spPr>
          <c:marker>
            <c:symbol val="circle"/>
            <c:size val="5"/>
            <c:spPr>
              <a:solidFill>
                <a:srgbClr val="C00000"/>
              </a:solidFill>
              <a:ln w="9525">
                <a:solidFill>
                  <a:srgbClr val="C00000"/>
                </a:solidFill>
              </a:ln>
              <a:effectLst/>
            </c:spPr>
          </c:marker>
          <c:cat>
            <c:strRef>
              <c:f>'PivotJT (2)'!$A$9:$A$210</c:f>
              <c:strCache>
                <c:ptCount val="201"/>
                <c:pt idx="0">
                  <c:v>3/17/2019</c:v>
                </c:pt>
                <c:pt idx="1">
                  <c:v>3/21/2019</c:v>
                </c:pt>
                <c:pt idx="2">
                  <c:v>4/18/2019</c:v>
                </c:pt>
                <c:pt idx="3">
                  <c:v>4/30/2019</c:v>
                </c:pt>
                <c:pt idx="4">
                  <c:v>6/13/2019</c:v>
                </c:pt>
                <c:pt idx="5">
                  <c:v>8/29/2019</c:v>
                </c:pt>
                <c:pt idx="6">
                  <c:v>9/9/2019</c:v>
                </c:pt>
                <c:pt idx="7">
                  <c:v>10/2/2019</c:v>
                </c:pt>
                <c:pt idx="8">
                  <c:v>10/17/2019</c:v>
                </c:pt>
                <c:pt idx="9">
                  <c:v>10/26/2019</c:v>
                </c:pt>
                <c:pt idx="10">
                  <c:v>11/17/2019</c:v>
                </c:pt>
                <c:pt idx="11">
                  <c:v>12/5/2019</c:v>
                </c:pt>
                <c:pt idx="12">
                  <c:v>12/8/2019</c:v>
                </c:pt>
                <c:pt idx="13">
                  <c:v>1/8/2020</c:v>
                </c:pt>
                <c:pt idx="14">
                  <c:v>1/12/2020</c:v>
                </c:pt>
                <c:pt idx="15">
                  <c:v>1/16/2020</c:v>
                </c:pt>
                <c:pt idx="16">
                  <c:v>2/18/2020</c:v>
                </c:pt>
                <c:pt idx="17">
                  <c:v>2/20/2020</c:v>
                </c:pt>
                <c:pt idx="18">
                  <c:v>2/23/2020</c:v>
                </c:pt>
                <c:pt idx="19">
                  <c:v>3/7/2020</c:v>
                </c:pt>
                <c:pt idx="20">
                  <c:v>3/8/2020</c:v>
                </c:pt>
                <c:pt idx="21">
                  <c:v>3/11/2020</c:v>
                </c:pt>
                <c:pt idx="22">
                  <c:v>3/19/2020</c:v>
                </c:pt>
                <c:pt idx="23">
                  <c:v>3/25/2020</c:v>
                </c:pt>
                <c:pt idx="24">
                  <c:v>3/29/2020</c:v>
                </c:pt>
                <c:pt idx="25">
                  <c:v>4/8/2020</c:v>
                </c:pt>
                <c:pt idx="26">
                  <c:v>4/15/2020</c:v>
                </c:pt>
                <c:pt idx="27">
                  <c:v>4/20/2020</c:v>
                </c:pt>
                <c:pt idx="28">
                  <c:v>4/21/2020</c:v>
                </c:pt>
                <c:pt idx="29">
                  <c:v>5/5/2020</c:v>
                </c:pt>
                <c:pt idx="30">
                  <c:v>5/6/2020</c:v>
                </c:pt>
                <c:pt idx="31">
                  <c:v>5/7/2020</c:v>
                </c:pt>
                <c:pt idx="32">
                  <c:v>5/8/2020</c:v>
                </c:pt>
                <c:pt idx="33">
                  <c:v>5/9/2020</c:v>
                </c:pt>
                <c:pt idx="34">
                  <c:v>5/10/2020</c:v>
                </c:pt>
                <c:pt idx="35">
                  <c:v>5/11/2020</c:v>
                </c:pt>
                <c:pt idx="36">
                  <c:v>5/12/2020</c:v>
                </c:pt>
                <c:pt idx="37">
                  <c:v>5/13/2020</c:v>
                </c:pt>
                <c:pt idx="38">
                  <c:v>5/14/2020</c:v>
                </c:pt>
                <c:pt idx="39">
                  <c:v>5/15/2020</c:v>
                </c:pt>
                <c:pt idx="40">
                  <c:v>5/16/2020</c:v>
                </c:pt>
                <c:pt idx="41">
                  <c:v>5/17/2020</c:v>
                </c:pt>
                <c:pt idx="42">
                  <c:v>5/18/2020</c:v>
                </c:pt>
                <c:pt idx="43">
                  <c:v>5/19/2020</c:v>
                </c:pt>
                <c:pt idx="44">
                  <c:v>5/20/2020</c:v>
                </c:pt>
                <c:pt idx="45">
                  <c:v>5/21/2020</c:v>
                </c:pt>
                <c:pt idx="46">
                  <c:v>5/22/2020</c:v>
                </c:pt>
                <c:pt idx="47">
                  <c:v>5/23/2020</c:v>
                </c:pt>
                <c:pt idx="48">
                  <c:v>5/24/2020</c:v>
                </c:pt>
                <c:pt idx="49">
                  <c:v>5/25/2020</c:v>
                </c:pt>
                <c:pt idx="50">
                  <c:v>5/26/2020</c:v>
                </c:pt>
                <c:pt idx="51">
                  <c:v>5/27/2020</c:v>
                </c:pt>
                <c:pt idx="52">
                  <c:v>5/28/2020</c:v>
                </c:pt>
                <c:pt idx="53">
                  <c:v>5/29/2020</c:v>
                </c:pt>
                <c:pt idx="54">
                  <c:v>5/30/2020</c:v>
                </c:pt>
                <c:pt idx="55">
                  <c:v>5/31/2020</c:v>
                </c:pt>
                <c:pt idx="56">
                  <c:v>6/1/2020</c:v>
                </c:pt>
                <c:pt idx="57">
                  <c:v>6/2/2020</c:v>
                </c:pt>
                <c:pt idx="58">
                  <c:v>6/3/2020</c:v>
                </c:pt>
                <c:pt idx="59">
                  <c:v>6/4/2020</c:v>
                </c:pt>
                <c:pt idx="60">
                  <c:v>6/5/2020</c:v>
                </c:pt>
                <c:pt idx="61">
                  <c:v>6/6/2020</c:v>
                </c:pt>
                <c:pt idx="62">
                  <c:v>6/7/2020</c:v>
                </c:pt>
                <c:pt idx="63">
                  <c:v>6/8/2020</c:v>
                </c:pt>
                <c:pt idx="64">
                  <c:v>6/9/2020</c:v>
                </c:pt>
                <c:pt idx="65">
                  <c:v>6/10/2020</c:v>
                </c:pt>
                <c:pt idx="66">
                  <c:v>6/11/2020</c:v>
                </c:pt>
                <c:pt idx="67">
                  <c:v>6/12/2020</c:v>
                </c:pt>
                <c:pt idx="68">
                  <c:v>6/13/2020</c:v>
                </c:pt>
                <c:pt idx="69">
                  <c:v>6/14/2020</c:v>
                </c:pt>
                <c:pt idx="70">
                  <c:v>6/15/2020</c:v>
                </c:pt>
                <c:pt idx="71">
                  <c:v>6/16/2020</c:v>
                </c:pt>
                <c:pt idx="72">
                  <c:v>6/17/2020</c:v>
                </c:pt>
                <c:pt idx="73">
                  <c:v>6/18/2020</c:v>
                </c:pt>
                <c:pt idx="74">
                  <c:v>6/19/2020</c:v>
                </c:pt>
                <c:pt idx="75">
                  <c:v>6/20/2020</c:v>
                </c:pt>
                <c:pt idx="76">
                  <c:v>6/21/2020</c:v>
                </c:pt>
                <c:pt idx="77">
                  <c:v>6/22/2020</c:v>
                </c:pt>
                <c:pt idx="78">
                  <c:v>6/23/2020</c:v>
                </c:pt>
                <c:pt idx="79">
                  <c:v>6/24/2020</c:v>
                </c:pt>
                <c:pt idx="80">
                  <c:v>6/25/2020</c:v>
                </c:pt>
                <c:pt idx="81">
                  <c:v>6/26/2020</c:v>
                </c:pt>
                <c:pt idx="82">
                  <c:v>6/27/2020</c:v>
                </c:pt>
                <c:pt idx="83">
                  <c:v>6/28/2020</c:v>
                </c:pt>
                <c:pt idx="84">
                  <c:v>6/29/2020</c:v>
                </c:pt>
                <c:pt idx="85">
                  <c:v>6/30/2020</c:v>
                </c:pt>
                <c:pt idx="86">
                  <c:v>7/1/2020</c:v>
                </c:pt>
                <c:pt idx="87">
                  <c:v>7/2/2020</c:v>
                </c:pt>
                <c:pt idx="88">
                  <c:v>7/3/2020</c:v>
                </c:pt>
                <c:pt idx="89">
                  <c:v>7/4/2020</c:v>
                </c:pt>
                <c:pt idx="90">
                  <c:v>7/5/2020</c:v>
                </c:pt>
                <c:pt idx="91">
                  <c:v>7/6/2020</c:v>
                </c:pt>
                <c:pt idx="92">
                  <c:v>7/7/2020</c:v>
                </c:pt>
                <c:pt idx="93">
                  <c:v>7/8/2020</c:v>
                </c:pt>
                <c:pt idx="94">
                  <c:v>7/9/2020</c:v>
                </c:pt>
                <c:pt idx="95">
                  <c:v>7/10/2020</c:v>
                </c:pt>
                <c:pt idx="96">
                  <c:v>7/11/2020</c:v>
                </c:pt>
                <c:pt idx="97">
                  <c:v>7/12/2020</c:v>
                </c:pt>
                <c:pt idx="98">
                  <c:v>7/13/2020</c:v>
                </c:pt>
                <c:pt idx="99">
                  <c:v>7/14/2020</c:v>
                </c:pt>
                <c:pt idx="100">
                  <c:v>7/15/2020</c:v>
                </c:pt>
                <c:pt idx="101">
                  <c:v>7/16/2020</c:v>
                </c:pt>
                <c:pt idx="102">
                  <c:v>7/17/2020</c:v>
                </c:pt>
                <c:pt idx="103">
                  <c:v>7/18/2020</c:v>
                </c:pt>
                <c:pt idx="104">
                  <c:v>7/19/2020</c:v>
                </c:pt>
                <c:pt idx="105">
                  <c:v>7/20/2020</c:v>
                </c:pt>
                <c:pt idx="106">
                  <c:v>7/21/2020</c:v>
                </c:pt>
                <c:pt idx="107">
                  <c:v>7/22/2020</c:v>
                </c:pt>
                <c:pt idx="108">
                  <c:v>7/23/2020</c:v>
                </c:pt>
                <c:pt idx="109">
                  <c:v>7/24/2020</c:v>
                </c:pt>
                <c:pt idx="110">
                  <c:v>7/25/2020</c:v>
                </c:pt>
                <c:pt idx="111">
                  <c:v>7/26/2020</c:v>
                </c:pt>
                <c:pt idx="112">
                  <c:v>7/27/2020</c:v>
                </c:pt>
                <c:pt idx="113">
                  <c:v>7/28/2020</c:v>
                </c:pt>
                <c:pt idx="114">
                  <c:v>7/29/2020</c:v>
                </c:pt>
                <c:pt idx="115">
                  <c:v>7/30/2020</c:v>
                </c:pt>
                <c:pt idx="116">
                  <c:v>7/31/2020</c:v>
                </c:pt>
                <c:pt idx="117">
                  <c:v>8/1/2020</c:v>
                </c:pt>
                <c:pt idx="118">
                  <c:v>8/2/2020</c:v>
                </c:pt>
                <c:pt idx="119">
                  <c:v>8/3/2020</c:v>
                </c:pt>
                <c:pt idx="120">
                  <c:v>8/4/2020</c:v>
                </c:pt>
                <c:pt idx="121">
                  <c:v>8/5/2020</c:v>
                </c:pt>
                <c:pt idx="122">
                  <c:v>8/6/2020</c:v>
                </c:pt>
                <c:pt idx="123">
                  <c:v>8/7/2020</c:v>
                </c:pt>
                <c:pt idx="124">
                  <c:v>8/8/2020</c:v>
                </c:pt>
                <c:pt idx="125">
                  <c:v>8/9/2020</c:v>
                </c:pt>
                <c:pt idx="126">
                  <c:v>8/10/2020</c:v>
                </c:pt>
                <c:pt idx="127">
                  <c:v>8/11/2020</c:v>
                </c:pt>
                <c:pt idx="128">
                  <c:v>8/12/2020</c:v>
                </c:pt>
                <c:pt idx="129">
                  <c:v>8/13/2020</c:v>
                </c:pt>
                <c:pt idx="130">
                  <c:v>8/14/2020</c:v>
                </c:pt>
                <c:pt idx="131">
                  <c:v>8/15/2020</c:v>
                </c:pt>
                <c:pt idx="132">
                  <c:v>8/16/2020</c:v>
                </c:pt>
                <c:pt idx="133">
                  <c:v>8/17/2020</c:v>
                </c:pt>
                <c:pt idx="134">
                  <c:v>8/18/2020</c:v>
                </c:pt>
                <c:pt idx="135">
                  <c:v>8/19/2020</c:v>
                </c:pt>
                <c:pt idx="136">
                  <c:v>8/20/2020</c:v>
                </c:pt>
                <c:pt idx="137">
                  <c:v>8/21/2020</c:v>
                </c:pt>
                <c:pt idx="138">
                  <c:v>8/22/2020</c:v>
                </c:pt>
                <c:pt idx="139">
                  <c:v>8/23/2020</c:v>
                </c:pt>
                <c:pt idx="140">
                  <c:v>8/24/2020</c:v>
                </c:pt>
                <c:pt idx="141">
                  <c:v>8/25/2020</c:v>
                </c:pt>
                <c:pt idx="142">
                  <c:v>8/26/2020</c:v>
                </c:pt>
                <c:pt idx="143">
                  <c:v>8/27/2020</c:v>
                </c:pt>
                <c:pt idx="144">
                  <c:v>8/28/2020</c:v>
                </c:pt>
                <c:pt idx="145">
                  <c:v>8/29/2020</c:v>
                </c:pt>
                <c:pt idx="146">
                  <c:v>8/30/2020</c:v>
                </c:pt>
                <c:pt idx="147">
                  <c:v>8/31/2020</c:v>
                </c:pt>
                <c:pt idx="148">
                  <c:v>9/1/2020</c:v>
                </c:pt>
                <c:pt idx="149">
                  <c:v>9/2/2020</c:v>
                </c:pt>
                <c:pt idx="150">
                  <c:v>9/3/2020</c:v>
                </c:pt>
                <c:pt idx="151">
                  <c:v>9/4/2020</c:v>
                </c:pt>
                <c:pt idx="152">
                  <c:v>9/5/2020</c:v>
                </c:pt>
                <c:pt idx="153">
                  <c:v>9/6/2020</c:v>
                </c:pt>
                <c:pt idx="154">
                  <c:v>9/7/2020</c:v>
                </c:pt>
                <c:pt idx="155">
                  <c:v>9/8/2020</c:v>
                </c:pt>
                <c:pt idx="156">
                  <c:v>9/9/2020</c:v>
                </c:pt>
                <c:pt idx="157">
                  <c:v>9/10/2020</c:v>
                </c:pt>
                <c:pt idx="158">
                  <c:v>9/11/2020</c:v>
                </c:pt>
                <c:pt idx="159">
                  <c:v>9/12/2020</c:v>
                </c:pt>
                <c:pt idx="160">
                  <c:v>9/13/2020</c:v>
                </c:pt>
                <c:pt idx="161">
                  <c:v>9/14/2020</c:v>
                </c:pt>
                <c:pt idx="162">
                  <c:v>9/15/2020</c:v>
                </c:pt>
                <c:pt idx="163">
                  <c:v>9/16/2020</c:v>
                </c:pt>
                <c:pt idx="164">
                  <c:v>9/19/2020</c:v>
                </c:pt>
                <c:pt idx="165">
                  <c:v>9/20/2020</c:v>
                </c:pt>
                <c:pt idx="166">
                  <c:v>9/21/2020</c:v>
                </c:pt>
                <c:pt idx="167">
                  <c:v>9/22/2020</c:v>
                </c:pt>
                <c:pt idx="168">
                  <c:v>9/24/2020</c:v>
                </c:pt>
                <c:pt idx="169">
                  <c:v>9/25/2020</c:v>
                </c:pt>
                <c:pt idx="170">
                  <c:v>9/26/2020</c:v>
                </c:pt>
                <c:pt idx="171">
                  <c:v>9/27/2020</c:v>
                </c:pt>
                <c:pt idx="172">
                  <c:v>9/28/2020</c:v>
                </c:pt>
                <c:pt idx="173">
                  <c:v>9/30/2020</c:v>
                </c:pt>
                <c:pt idx="174">
                  <c:v>10/4/2020</c:v>
                </c:pt>
                <c:pt idx="175">
                  <c:v>10/5/2020</c:v>
                </c:pt>
                <c:pt idx="176">
                  <c:v>10/7/2020</c:v>
                </c:pt>
                <c:pt idx="177">
                  <c:v>10/8/2020</c:v>
                </c:pt>
                <c:pt idx="178">
                  <c:v>10/10/2020</c:v>
                </c:pt>
                <c:pt idx="179">
                  <c:v>10/11/2020</c:v>
                </c:pt>
                <c:pt idx="180">
                  <c:v>10/12/2020</c:v>
                </c:pt>
                <c:pt idx="181">
                  <c:v>10/13/2020</c:v>
                </c:pt>
                <c:pt idx="182">
                  <c:v>10/14/2020</c:v>
                </c:pt>
                <c:pt idx="183">
                  <c:v>10/15/2020</c:v>
                </c:pt>
                <c:pt idx="184">
                  <c:v>10/16/2020</c:v>
                </c:pt>
                <c:pt idx="185">
                  <c:v>10/17/2020</c:v>
                </c:pt>
                <c:pt idx="186">
                  <c:v>10/18/2020</c:v>
                </c:pt>
                <c:pt idx="187">
                  <c:v>10/19/2020</c:v>
                </c:pt>
                <c:pt idx="188">
                  <c:v>10/20/2020</c:v>
                </c:pt>
                <c:pt idx="189">
                  <c:v>10/21/2020</c:v>
                </c:pt>
                <c:pt idx="190">
                  <c:v>10/22/2020</c:v>
                </c:pt>
                <c:pt idx="191">
                  <c:v>10/23/2020</c:v>
                </c:pt>
                <c:pt idx="192">
                  <c:v>10/24/2020</c:v>
                </c:pt>
                <c:pt idx="193">
                  <c:v>10/25/2020</c:v>
                </c:pt>
                <c:pt idx="194">
                  <c:v>10/26/2020</c:v>
                </c:pt>
                <c:pt idx="195">
                  <c:v>10/27/2020</c:v>
                </c:pt>
                <c:pt idx="196">
                  <c:v>10/28/2020</c:v>
                </c:pt>
                <c:pt idx="197">
                  <c:v>10/29/2020</c:v>
                </c:pt>
                <c:pt idx="198">
                  <c:v>10/30/2020</c:v>
                </c:pt>
                <c:pt idx="199">
                  <c:v>10/31/2020</c:v>
                </c:pt>
                <c:pt idx="200">
                  <c:v>11/1/2020</c:v>
                </c:pt>
              </c:strCache>
            </c:strRef>
          </c:cat>
          <c:val>
            <c:numRef>
              <c:f>'PivotJT (2)'!$E$9:$E$210</c:f>
              <c:numCache>
                <c:formatCode>0.000</c:formatCode>
                <c:ptCount val="201"/>
                <c:pt idx="0">
                  <c:v>47.637500000000003</c:v>
                </c:pt>
                <c:pt idx="1">
                  <c:v>41</c:v>
                </c:pt>
                <c:pt idx="2">
                  <c:v>41.285714285714285</c:v>
                </c:pt>
                <c:pt idx="3">
                  <c:v>46</c:v>
                </c:pt>
                <c:pt idx="4">
                  <c:v>40.5</c:v>
                </c:pt>
                <c:pt idx="5">
                  <c:v>44.625</c:v>
                </c:pt>
                <c:pt idx="6">
                  <c:v>42.333333333333336</c:v>
                </c:pt>
                <c:pt idx="7">
                  <c:v>40</c:v>
                </c:pt>
                <c:pt idx="8">
                  <c:v>44.875</c:v>
                </c:pt>
                <c:pt idx="9">
                  <c:v>45.291666666666664</c:v>
                </c:pt>
                <c:pt idx="10">
                  <c:v>48.083333333333336</c:v>
                </c:pt>
                <c:pt idx="11">
                  <c:v>49.486000000000004</c:v>
                </c:pt>
                <c:pt idx="12">
                  <c:v>46.3</c:v>
                </c:pt>
                <c:pt idx="13">
                  <c:v>41.5</c:v>
                </c:pt>
                <c:pt idx="14">
                  <c:v>46.875</c:v>
                </c:pt>
                <c:pt idx="15">
                  <c:v>46.5</c:v>
                </c:pt>
                <c:pt idx="16">
                  <c:v>47.5</c:v>
                </c:pt>
                <c:pt idx="17">
                  <c:v>43.4</c:v>
                </c:pt>
                <c:pt idx="18">
                  <c:v>45.833333333333336</c:v>
                </c:pt>
                <c:pt idx="19">
                  <c:v>46.41</c:v>
                </c:pt>
                <c:pt idx="20">
                  <c:v>41</c:v>
                </c:pt>
                <c:pt idx="21">
                  <c:v>45.5</c:v>
                </c:pt>
                <c:pt idx="22">
                  <c:v>50</c:v>
                </c:pt>
                <c:pt idx="23">
                  <c:v>45.3</c:v>
                </c:pt>
                <c:pt idx="24">
                  <c:v>46</c:v>
                </c:pt>
                <c:pt idx="25">
                  <c:v>47</c:v>
                </c:pt>
                <c:pt idx="26">
                  <c:v>45.83</c:v>
                </c:pt>
                <c:pt idx="27">
                  <c:v>38.5</c:v>
                </c:pt>
                <c:pt idx="28">
                  <c:v>45</c:v>
                </c:pt>
                <c:pt idx="29">
                  <c:v>43</c:v>
                </c:pt>
                <c:pt idx="30">
                  <c:v>43</c:v>
                </c:pt>
                <c:pt idx="31">
                  <c:v>44</c:v>
                </c:pt>
                <c:pt idx="32">
                  <c:v>42.585000000000001</c:v>
                </c:pt>
                <c:pt idx="33">
                  <c:v>45</c:v>
                </c:pt>
                <c:pt idx="34">
                  <c:v>45</c:v>
                </c:pt>
                <c:pt idx="35">
                  <c:v>45</c:v>
                </c:pt>
                <c:pt idx="36">
                  <c:v>44</c:v>
                </c:pt>
                <c:pt idx="37">
                  <c:v>44</c:v>
                </c:pt>
                <c:pt idx="38">
                  <c:v>40.5</c:v>
                </c:pt>
                <c:pt idx="39">
                  <c:v>42</c:v>
                </c:pt>
                <c:pt idx="40">
                  <c:v>43</c:v>
                </c:pt>
                <c:pt idx="41">
                  <c:v>43</c:v>
                </c:pt>
                <c:pt idx="42">
                  <c:v>44</c:v>
                </c:pt>
                <c:pt idx="43">
                  <c:v>43</c:v>
                </c:pt>
                <c:pt idx="44">
                  <c:v>43</c:v>
                </c:pt>
                <c:pt idx="45">
                  <c:v>42</c:v>
                </c:pt>
                <c:pt idx="46">
                  <c:v>43</c:v>
                </c:pt>
                <c:pt idx="47">
                  <c:v>43</c:v>
                </c:pt>
                <c:pt idx="48">
                  <c:v>44</c:v>
                </c:pt>
                <c:pt idx="49">
                  <c:v>44</c:v>
                </c:pt>
                <c:pt idx="50">
                  <c:v>44</c:v>
                </c:pt>
                <c:pt idx="51">
                  <c:v>44</c:v>
                </c:pt>
                <c:pt idx="52">
                  <c:v>43</c:v>
                </c:pt>
                <c:pt idx="53">
                  <c:v>42</c:v>
                </c:pt>
                <c:pt idx="54">
                  <c:v>43</c:v>
                </c:pt>
                <c:pt idx="55">
                  <c:v>44.5</c:v>
                </c:pt>
                <c:pt idx="56">
                  <c:v>44</c:v>
                </c:pt>
                <c:pt idx="57">
                  <c:v>42</c:v>
                </c:pt>
                <c:pt idx="58">
                  <c:v>44</c:v>
                </c:pt>
                <c:pt idx="59">
                  <c:v>44</c:v>
                </c:pt>
                <c:pt idx="60">
                  <c:v>44</c:v>
                </c:pt>
                <c:pt idx="61">
                  <c:v>43</c:v>
                </c:pt>
                <c:pt idx="62">
                  <c:v>43</c:v>
                </c:pt>
                <c:pt idx="63">
                  <c:v>43</c:v>
                </c:pt>
                <c:pt idx="64">
                  <c:v>43</c:v>
                </c:pt>
                <c:pt idx="65">
                  <c:v>44</c:v>
                </c:pt>
                <c:pt idx="66">
                  <c:v>44</c:v>
                </c:pt>
                <c:pt idx="67">
                  <c:v>44</c:v>
                </c:pt>
                <c:pt idx="68">
                  <c:v>44</c:v>
                </c:pt>
                <c:pt idx="69">
                  <c:v>44</c:v>
                </c:pt>
                <c:pt idx="70">
                  <c:v>41</c:v>
                </c:pt>
                <c:pt idx="71">
                  <c:v>41.335000000000001</c:v>
                </c:pt>
                <c:pt idx="72">
                  <c:v>45</c:v>
                </c:pt>
                <c:pt idx="73">
                  <c:v>43.666666666666664</c:v>
                </c:pt>
                <c:pt idx="74">
                  <c:v>40.5</c:v>
                </c:pt>
                <c:pt idx="75">
                  <c:v>45</c:v>
                </c:pt>
                <c:pt idx="76">
                  <c:v>44</c:v>
                </c:pt>
                <c:pt idx="77">
                  <c:v>45</c:v>
                </c:pt>
                <c:pt idx="78">
                  <c:v>45</c:v>
                </c:pt>
                <c:pt idx="79">
                  <c:v>44.2</c:v>
                </c:pt>
                <c:pt idx="80">
                  <c:v>45.25</c:v>
                </c:pt>
                <c:pt idx="81">
                  <c:v>45</c:v>
                </c:pt>
                <c:pt idx="82">
                  <c:v>45</c:v>
                </c:pt>
                <c:pt idx="83">
                  <c:v>44</c:v>
                </c:pt>
                <c:pt idx="84">
                  <c:v>46</c:v>
                </c:pt>
                <c:pt idx="85">
                  <c:v>45.956666666666663</c:v>
                </c:pt>
                <c:pt idx="86">
                  <c:v>44</c:v>
                </c:pt>
                <c:pt idx="87">
                  <c:v>44</c:v>
                </c:pt>
                <c:pt idx="88">
                  <c:v>44</c:v>
                </c:pt>
                <c:pt idx="89">
                  <c:v>44</c:v>
                </c:pt>
                <c:pt idx="90">
                  <c:v>43</c:v>
                </c:pt>
                <c:pt idx="91">
                  <c:v>42</c:v>
                </c:pt>
                <c:pt idx="92">
                  <c:v>41</c:v>
                </c:pt>
                <c:pt idx="93">
                  <c:v>41</c:v>
                </c:pt>
                <c:pt idx="94">
                  <c:v>40</c:v>
                </c:pt>
                <c:pt idx="95">
                  <c:v>40</c:v>
                </c:pt>
                <c:pt idx="96">
                  <c:v>40</c:v>
                </c:pt>
                <c:pt idx="97">
                  <c:v>41.5</c:v>
                </c:pt>
                <c:pt idx="98">
                  <c:v>41</c:v>
                </c:pt>
                <c:pt idx="99">
                  <c:v>41</c:v>
                </c:pt>
                <c:pt idx="100">
                  <c:v>42</c:v>
                </c:pt>
                <c:pt idx="101">
                  <c:v>42</c:v>
                </c:pt>
                <c:pt idx="102">
                  <c:v>43</c:v>
                </c:pt>
                <c:pt idx="103">
                  <c:v>43</c:v>
                </c:pt>
                <c:pt idx="104">
                  <c:v>45</c:v>
                </c:pt>
                <c:pt idx="105">
                  <c:v>45.685000000000002</c:v>
                </c:pt>
                <c:pt idx="106">
                  <c:v>45</c:v>
                </c:pt>
                <c:pt idx="107">
                  <c:v>43.5</c:v>
                </c:pt>
                <c:pt idx="108">
                  <c:v>44</c:v>
                </c:pt>
                <c:pt idx="109">
                  <c:v>39.5</c:v>
                </c:pt>
                <c:pt idx="110">
                  <c:v>43</c:v>
                </c:pt>
                <c:pt idx="111">
                  <c:v>43</c:v>
                </c:pt>
                <c:pt idx="112">
                  <c:v>40.450000000000003</c:v>
                </c:pt>
                <c:pt idx="113">
                  <c:v>42</c:v>
                </c:pt>
                <c:pt idx="114">
                  <c:v>41</c:v>
                </c:pt>
                <c:pt idx="115">
                  <c:v>42</c:v>
                </c:pt>
                <c:pt idx="116">
                  <c:v>44.78</c:v>
                </c:pt>
                <c:pt idx="117">
                  <c:v>42</c:v>
                </c:pt>
                <c:pt idx="118">
                  <c:v>41</c:v>
                </c:pt>
                <c:pt idx="119">
                  <c:v>41</c:v>
                </c:pt>
                <c:pt idx="120">
                  <c:v>44</c:v>
                </c:pt>
                <c:pt idx="121">
                  <c:v>41</c:v>
                </c:pt>
                <c:pt idx="122">
                  <c:v>42.186666666666667</c:v>
                </c:pt>
                <c:pt idx="123">
                  <c:v>42</c:v>
                </c:pt>
                <c:pt idx="124">
                  <c:v>43</c:v>
                </c:pt>
                <c:pt idx="125">
                  <c:v>44.25</c:v>
                </c:pt>
                <c:pt idx="126">
                  <c:v>43</c:v>
                </c:pt>
                <c:pt idx="127">
                  <c:v>42</c:v>
                </c:pt>
                <c:pt idx="128">
                  <c:v>42</c:v>
                </c:pt>
                <c:pt idx="129">
                  <c:v>43</c:v>
                </c:pt>
                <c:pt idx="130">
                  <c:v>43</c:v>
                </c:pt>
                <c:pt idx="131">
                  <c:v>43</c:v>
                </c:pt>
                <c:pt idx="132">
                  <c:v>43</c:v>
                </c:pt>
                <c:pt idx="133">
                  <c:v>45</c:v>
                </c:pt>
                <c:pt idx="134">
                  <c:v>43</c:v>
                </c:pt>
                <c:pt idx="135">
                  <c:v>40.5</c:v>
                </c:pt>
                <c:pt idx="136">
                  <c:v>43.35</c:v>
                </c:pt>
                <c:pt idx="137">
                  <c:v>43</c:v>
                </c:pt>
                <c:pt idx="138">
                  <c:v>44</c:v>
                </c:pt>
                <c:pt idx="139">
                  <c:v>44.4</c:v>
                </c:pt>
                <c:pt idx="140">
                  <c:v>43</c:v>
                </c:pt>
                <c:pt idx="141">
                  <c:v>42</c:v>
                </c:pt>
                <c:pt idx="142">
                  <c:v>42</c:v>
                </c:pt>
                <c:pt idx="143">
                  <c:v>42</c:v>
                </c:pt>
                <c:pt idx="144">
                  <c:v>40.995000000000005</c:v>
                </c:pt>
                <c:pt idx="145">
                  <c:v>43</c:v>
                </c:pt>
                <c:pt idx="146">
                  <c:v>43</c:v>
                </c:pt>
                <c:pt idx="147">
                  <c:v>46.696666666666665</c:v>
                </c:pt>
                <c:pt idx="148">
                  <c:v>41.666666666666664</c:v>
                </c:pt>
                <c:pt idx="149">
                  <c:v>43.36</c:v>
                </c:pt>
                <c:pt idx="150">
                  <c:v>42.333333333333336</c:v>
                </c:pt>
                <c:pt idx="151">
                  <c:v>43</c:v>
                </c:pt>
                <c:pt idx="152">
                  <c:v>44</c:v>
                </c:pt>
                <c:pt idx="153">
                  <c:v>43.5</c:v>
                </c:pt>
                <c:pt idx="154">
                  <c:v>43</c:v>
                </c:pt>
                <c:pt idx="155">
                  <c:v>43.926666666666669</c:v>
                </c:pt>
                <c:pt idx="156">
                  <c:v>42</c:v>
                </c:pt>
                <c:pt idx="157">
                  <c:v>43</c:v>
                </c:pt>
                <c:pt idx="158">
                  <c:v>43</c:v>
                </c:pt>
                <c:pt idx="159">
                  <c:v>43</c:v>
                </c:pt>
                <c:pt idx="160">
                  <c:v>43.6</c:v>
                </c:pt>
                <c:pt idx="161">
                  <c:v>42</c:v>
                </c:pt>
                <c:pt idx="162">
                  <c:v>43</c:v>
                </c:pt>
                <c:pt idx="163">
                  <c:v>42</c:v>
                </c:pt>
                <c:pt idx="164">
                  <c:v>44</c:v>
                </c:pt>
                <c:pt idx="165">
                  <c:v>42</c:v>
                </c:pt>
                <c:pt idx="166">
                  <c:v>45</c:v>
                </c:pt>
                <c:pt idx="167">
                  <c:v>41</c:v>
                </c:pt>
                <c:pt idx="168">
                  <c:v>44</c:v>
                </c:pt>
                <c:pt idx="169">
                  <c:v>44.9</c:v>
                </c:pt>
                <c:pt idx="170">
                  <c:v>46</c:v>
                </c:pt>
                <c:pt idx="171">
                  <c:v>43</c:v>
                </c:pt>
                <c:pt idx="172">
                  <c:v>44.3</c:v>
                </c:pt>
                <c:pt idx="173">
                  <c:v>44.18</c:v>
                </c:pt>
                <c:pt idx="174">
                  <c:v>42.333333333333336</c:v>
                </c:pt>
                <c:pt idx="175">
                  <c:v>44</c:v>
                </c:pt>
                <c:pt idx="176">
                  <c:v>41</c:v>
                </c:pt>
                <c:pt idx="177">
                  <c:v>42.5</c:v>
                </c:pt>
                <c:pt idx="178">
                  <c:v>45</c:v>
                </c:pt>
                <c:pt idx="179">
                  <c:v>43.8</c:v>
                </c:pt>
                <c:pt idx="180">
                  <c:v>44</c:v>
                </c:pt>
                <c:pt idx="181">
                  <c:v>43.28</c:v>
                </c:pt>
                <c:pt idx="182">
                  <c:v>43</c:v>
                </c:pt>
                <c:pt idx="183">
                  <c:v>43</c:v>
                </c:pt>
                <c:pt idx="184">
                  <c:v>44.075000000000003</c:v>
                </c:pt>
                <c:pt idx="185">
                  <c:v>43</c:v>
                </c:pt>
                <c:pt idx="186">
                  <c:v>43</c:v>
                </c:pt>
                <c:pt idx="187">
                  <c:v>43.857142857142854</c:v>
                </c:pt>
                <c:pt idx="188">
                  <c:v>43.166666666666664</c:v>
                </c:pt>
                <c:pt idx="189">
                  <c:v>43</c:v>
                </c:pt>
                <c:pt idx="190">
                  <c:v>42.5</c:v>
                </c:pt>
                <c:pt idx="191">
                  <c:v>42.666666666666664</c:v>
                </c:pt>
                <c:pt idx="192">
                  <c:v>42.5</c:v>
                </c:pt>
                <c:pt idx="193">
                  <c:v>42.442857142857143</c:v>
                </c:pt>
                <c:pt idx="194">
                  <c:v>44.3</c:v>
                </c:pt>
                <c:pt idx="195">
                  <c:v>42.5</c:v>
                </c:pt>
                <c:pt idx="196">
                  <c:v>42.5</c:v>
                </c:pt>
                <c:pt idx="197">
                  <c:v>42.666666666666664</c:v>
                </c:pt>
                <c:pt idx="198">
                  <c:v>43.566666666666663</c:v>
                </c:pt>
                <c:pt idx="199">
                  <c:v>44.44</c:v>
                </c:pt>
                <c:pt idx="200">
                  <c:v>44.237499999999997</c:v>
                </c:pt>
              </c:numCache>
            </c:numRef>
          </c:val>
          <c:smooth val="0"/>
          <c:extLst>
            <c:ext xmlns:c16="http://schemas.microsoft.com/office/drawing/2014/chart" uri="{C3380CC4-5D6E-409C-BE32-E72D297353CC}">
              <c16:uniqueId val="{0000000D-2168-48BA-888D-C37BC24D6FF8}"/>
            </c:ext>
          </c:extLst>
        </c:ser>
        <c:dLbls>
          <c:showLegendKey val="0"/>
          <c:showVal val="0"/>
          <c:showCatName val="0"/>
          <c:showSerName val="0"/>
          <c:showPercent val="0"/>
          <c:showBubbleSize val="0"/>
        </c:dLbls>
        <c:marker val="1"/>
        <c:smooth val="0"/>
        <c:axId val="1431910944"/>
        <c:axId val="1431914304"/>
      </c:lineChart>
      <c:catAx>
        <c:axId val="143191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10" b="0" i="0" u="none" strike="noStrike" kern="1200" baseline="0">
                <a:solidFill>
                  <a:schemeClr val="bg1"/>
                </a:solidFill>
                <a:latin typeface="Abadi" panose="020F0502020204030204" pitchFamily="34" charset="0"/>
                <a:ea typeface="+mn-ea"/>
                <a:cs typeface="+mn-cs"/>
              </a:defRPr>
            </a:pPr>
            <a:endParaRPr lang="en-US"/>
          </a:p>
        </c:txPr>
        <c:crossAx val="1431914304"/>
        <c:crosses val="autoZero"/>
        <c:auto val="1"/>
        <c:lblAlgn val="ctr"/>
        <c:lblOffset val="100"/>
        <c:noMultiLvlLbl val="0"/>
      </c:catAx>
      <c:valAx>
        <c:axId val="1431914304"/>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910944"/>
        <c:crosses val="autoZero"/>
        <c:crossBetween val="between"/>
      </c:valAx>
      <c:spPr>
        <a:noFill/>
        <a:ln>
          <a:noFill/>
        </a:ln>
        <a:effectLst/>
      </c:spPr>
    </c:plotArea>
    <c:legend>
      <c:legendPos val="r"/>
      <c:layout>
        <c:manualLayout>
          <c:xMode val="edge"/>
          <c:yMode val="edge"/>
          <c:x val="0.66489043095264155"/>
          <c:y val="2.0438769957662078E-3"/>
          <c:w val="0.33414663364922115"/>
          <c:h val="0.183168659073670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76E15-AB6A-42B9-902C-D628E35ADCDF}" type="datetimeFigureOut">
              <a:rPr lang="en-US" smtClean="0"/>
              <a:t>4/13/2024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86FFD-25EC-47B7-83C8-0D0091358D06}" type="slidenum">
              <a:rPr lang="en-US" smtClean="0"/>
              <a:t>‹#›</a:t>
            </a:fld>
            <a:endParaRPr lang="en-US"/>
          </a:p>
        </p:txBody>
      </p:sp>
    </p:spTree>
    <p:extLst>
      <p:ext uri="{BB962C8B-B14F-4D97-AF65-F5344CB8AC3E}">
        <p14:creationId xmlns:p14="http://schemas.microsoft.com/office/powerpoint/2010/main" val="842037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86FFD-25EC-47B7-83C8-0D0091358D06}" type="slidenum">
              <a:rPr lang="en-US" smtClean="0"/>
              <a:t>1</a:t>
            </a:fld>
            <a:endParaRPr lang="en-US"/>
          </a:p>
        </p:txBody>
      </p:sp>
    </p:spTree>
    <p:extLst>
      <p:ext uri="{BB962C8B-B14F-4D97-AF65-F5344CB8AC3E}">
        <p14:creationId xmlns:p14="http://schemas.microsoft.com/office/powerpoint/2010/main" val="1199615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this analysis comes from 538, they are a polling group that annually collects and analyzes polling data. The full list of polling data sources contains polls from over 400 distinct groups, too many to list here, but the data is publicly available at this QR code if for some reason you are interested. I excluded polls that I deemed were too old to be relevant like those conducted in 2018 or the first half of 2019, those polls which had a sample size of under 300 people, and those polls conducted by groups that received a D grade or worse from 538. 538 assigns grades based on how accurate pollsters have been in the past, and whether they have shown a blatant partisan lean in their reported results, and to aid in eliminating some uncertainty I removed those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186FFD-25EC-47B7-83C8-0D0091358D06}" type="slidenum">
              <a:rPr lang="en-US" smtClean="0"/>
              <a:t>10</a:t>
            </a:fld>
            <a:endParaRPr lang="en-US"/>
          </a:p>
        </p:txBody>
      </p:sp>
    </p:spTree>
    <p:extLst>
      <p:ext uri="{BB962C8B-B14F-4D97-AF65-F5344CB8AC3E}">
        <p14:creationId xmlns:p14="http://schemas.microsoft.com/office/powerpoint/2010/main" val="6560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long intellectual history of studying polling in political science and a less robust but not insignificant history in electoral geography. </a:t>
            </a:r>
          </a:p>
          <a:p>
            <a:r>
              <a:rPr lang="en-US" dirty="0"/>
              <a:t>In 1949 a political scientist named Frederick </a:t>
            </a:r>
            <a:r>
              <a:rPr lang="en-US" dirty="0" err="1"/>
              <a:t>Mosteller</a:t>
            </a:r>
            <a:r>
              <a:rPr lang="en-US" dirty="0"/>
              <a:t> outlined a number of different measures by which polling could be examined. For this study, I utilized </a:t>
            </a:r>
            <a:r>
              <a:rPr lang="en-US" dirty="0" err="1"/>
              <a:t>Mosteller’s</a:t>
            </a:r>
            <a:r>
              <a:rPr lang="en-US" dirty="0"/>
              <a:t> Measure 5, which takes the absolute value of the marginal difference between the two candidates in the polls and the margin between two candidates in the election. Here I am using PS to stand in for Poll Score and VT to stand in for Vote Total. </a:t>
            </a:r>
          </a:p>
          <a:p>
            <a:endParaRPr lang="en-US" dirty="0"/>
          </a:p>
          <a:p>
            <a:r>
              <a:rPr lang="en-US" dirty="0"/>
              <a:t>The real merits of this measurement are that the results are easy to understand: a higher </a:t>
            </a:r>
            <a:r>
              <a:rPr lang="en-US" dirty="0" err="1"/>
              <a:t>Mosteller</a:t>
            </a:r>
            <a:r>
              <a:rPr lang="en-US" dirty="0"/>
              <a:t> score means a higher level of error, a lower numbers means lower level of error. </a:t>
            </a:r>
          </a:p>
        </p:txBody>
      </p:sp>
      <p:sp>
        <p:nvSpPr>
          <p:cNvPr id="4" name="Slide Number Placeholder 3"/>
          <p:cNvSpPr>
            <a:spLocks noGrp="1"/>
          </p:cNvSpPr>
          <p:nvPr>
            <p:ph type="sldNum" sz="quarter" idx="5"/>
          </p:nvPr>
        </p:nvSpPr>
        <p:spPr/>
        <p:txBody>
          <a:bodyPr/>
          <a:lstStyle/>
          <a:p>
            <a:fld id="{D5186FFD-25EC-47B7-83C8-0D0091358D06}" type="slidenum">
              <a:rPr lang="en-US" smtClean="0"/>
              <a:t>11</a:t>
            </a:fld>
            <a:endParaRPr lang="en-US"/>
          </a:p>
        </p:txBody>
      </p:sp>
    </p:spTree>
    <p:extLst>
      <p:ext uri="{BB962C8B-B14F-4D97-AF65-F5344CB8AC3E}">
        <p14:creationId xmlns:p14="http://schemas.microsoft.com/office/powerpoint/2010/main" val="2291008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trying to develop a way of displaying the results of this analysis, I decided to replicate these stacked </a:t>
            </a:r>
            <a:r>
              <a:rPr lang="en-US" dirty="0" err="1"/>
              <a:t>climographs</a:t>
            </a:r>
            <a:r>
              <a:rPr lang="en-US" dirty="0"/>
              <a:t> I have seen in other studies. I am not sure how successful that shows up here, but hopefully you understand where I am going with these. </a:t>
            </a:r>
          </a:p>
          <a:p>
            <a:r>
              <a:rPr lang="en-US" dirty="0"/>
              <a:t>Starting alphabetically from the top we have Alabama. Alabama is a solid Red state and Biden really had no hope of winning here, but it does emphasize one interesting trend that showed up across all cases, Biden consistently polling higher than his election day results would bear out in states that he had no real hope of winning. </a:t>
            </a:r>
          </a:p>
          <a:p>
            <a:r>
              <a:rPr lang="en-US" dirty="0"/>
              <a:t>Average </a:t>
            </a:r>
            <a:r>
              <a:rPr lang="en-US" dirty="0" err="1"/>
              <a:t>Mosteller</a:t>
            </a:r>
            <a:r>
              <a:rPr lang="en-US" dirty="0"/>
              <a:t> value 13.7</a:t>
            </a:r>
          </a:p>
        </p:txBody>
      </p:sp>
      <p:sp>
        <p:nvSpPr>
          <p:cNvPr id="4" name="Slide Number Placeholder 3"/>
          <p:cNvSpPr>
            <a:spLocks noGrp="1"/>
          </p:cNvSpPr>
          <p:nvPr>
            <p:ph type="sldNum" sz="quarter" idx="5"/>
          </p:nvPr>
        </p:nvSpPr>
        <p:spPr/>
        <p:txBody>
          <a:bodyPr/>
          <a:lstStyle/>
          <a:p>
            <a:fld id="{D5186FFD-25EC-47B7-83C8-0D0091358D06}" type="slidenum">
              <a:rPr lang="en-US" smtClean="0"/>
              <a:t>12</a:t>
            </a:fld>
            <a:endParaRPr lang="en-US"/>
          </a:p>
        </p:txBody>
      </p:sp>
    </p:spTree>
    <p:extLst>
      <p:ext uri="{BB962C8B-B14F-4D97-AF65-F5344CB8AC3E}">
        <p14:creationId xmlns:p14="http://schemas.microsoft.com/office/powerpoint/2010/main" val="3592499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value here </a:t>
            </a:r>
            <a:r>
              <a:rPr lang="en-US" sz="1800" b="0" i="0" u="none" strike="noStrike" dirty="0">
                <a:solidFill>
                  <a:srgbClr val="000000"/>
                </a:solidFill>
                <a:effectLst/>
                <a:latin typeface="Aptos Narrow" panose="020B0004020202020204" pitchFamily="34" charset="0"/>
              </a:rPr>
              <a:t>7.736113184</a:t>
            </a:r>
            <a:r>
              <a:rPr lang="en-US" dirty="0"/>
              <a:t> </a:t>
            </a:r>
          </a:p>
        </p:txBody>
      </p:sp>
      <p:sp>
        <p:nvSpPr>
          <p:cNvPr id="4" name="Slide Number Placeholder 3"/>
          <p:cNvSpPr>
            <a:spLocks noGrp="1"/>
          </p:cNvSpPr>
          <p:nvPr>
            <p:ph type="sldNum" sz="quarter" idx="5"/>
          </p:nvPr>
        </p:nvSpPr>
        <p:spPr/>
        <p:txBody>
          <a:bodyPr/>
          <a:lstStyle/>
          <a:p>
            <a:fld id="{D5186FFD-25EC-47B7-83C8-0D0091358D06}" type="slidenum">
              <a:rPr lang="en-US" smtClean="0"/>
              <a:t>13</a:t>
            </a:fld>
            <a:endParaRPr lang="en-US"/>
          </a:p>
        </p:txBody>
      </p:sp>
    </p:spTree>
    <p:extLst>
      <p:ext uri="{BB962C8B-B14F-4D97-AF65-F5344CB8AC3E}">
        <p14:creationId xmlns:p14="http://schemas.microsoft.com/office/powerpoint/2010/main" val="408105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 the average value is 4.8 here so a bit better.</a:t>
            </a:r>
          </a:p>
          <a:p>
            <a:endParaRPr lang="en-US" dirty="0"/>
          </a:p>
        </p:txBody>
      </p:sp>
      <p:sp>
        <p:nvSpPr>
          <p:cNvPr id="4" name="Slide Number Placeholder 3"/>
          <p:cNvSpPr>
            <a:spLocks noGrp="1"/>
          </p:cNvSpPr>
          <p:nvPr>
            <p:ph type="sldNum" sz="quarter" idx="5"/>
          </p:nvPr>
        </p:nvSpPr>
        <p:spPr/>
        <p:txBody>
          <a:bodyPr/>
          <a:lstStyle/>
          <a:p>
            <a:fld id="{D5186FFD-25EC-47B7-83C8-0D0091358D06}" type="slidenum">
              <a:rPr lang="en-US" smtClean="0"/>
              <a:t>14</a:t>
            </a:fld>
            <a:endParaRPr lang="en-US"/>
          </a:p>
        </p:txBody>
      </p:sp>
    </p:spTree>
    <p:extLst>
      <p:ext uri="{BB962C8B-B14F-4D97-AF65-F5344CB8AC3E}">
        <p14:creationId xmlns:p14="http://schemas.microsoft.com/office/powerpoint/2010/main" val="1311765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I had to have Kansas, average value here is 7.5</a:t>
            </a:r>
          </a:p>
          <a:p>
            <a:endParaRPr lang="en-US" dirty="0"/>
          </a:p>
        </p:txBody>
      </p:sp>
      <p:sp>
        <p:nvSpPr>
          <p:cNvPr id="4" name="Slide Number Placeholder 3"/>
          <p:cNvSpPr>
            <a:spLocks noGrp="1"/>
          </p:cNvSpPr>
          <p:nvPr>
            <p:ph type="sldNum" sz="quarter" idx="5"/>
          </p:nvPr>
        </p:nvSpPr>
        <p:spPr/>
        <p:txBody>
          <a:bodyPr/>
          <a:lstStyle/>
          <a:p>
            <a:fld id="{D5186FFD-25EC-47B7-83C8-0D0091358D06}" type="slidenum">
              <a:rPr lang="en-US" smtClean="0"/>
              <a:t>15</a:t>
            </a:fld>
            <a:endParaRPr lang="en-US"/>
          </a:p>
        </p:txBody>
      </p:sp>
    </p:spTree>
    <p:extLst>
      <p:ext uri="{BB962C8B-B14F-4D97-AF65-F5344CB8AC3E}">
        <p14:creationId xmlns:p14="http://schemas.microsoft.com/office/powerpoint/2010/main" val="3303642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Wisconsin here, another competitive one. The average here is 5.8</a:t>
            </a:r>
          </a:p>
          <a:p>
            <a:endParaRPr lang="en-US" dirty="0"/>
          </a:p>
        </p:txBody>
      </p:sp>
      <p:sp>
        <p:nvSpPr>
          <p:cNvPr id="4" name="Slide Number Placeholder 3"/>
          <p:cNvSpPr>
            <a:spLocks noGrp="1"/>
          </p:cNvSpPr>
          <p:nvPr>
            <p:ph type="sldNum" sz="quarter" idx="5"/>
          </p:nvPr>
        </p:nvSpPr>
        <p:spPr/>
        <p:txBody>
          <a:bodyPr/>
          <a:lstStyle/>
          <a:p>
            <a:fld id="{D5186FFD-25EC-47B7-83C8-0D0091358D06}" type="slidenum">
              <a:rPr lang="en-US" smtClean="0"/>
              <a:t>16</a:t>
            </a:fld>
            <a:endParaRPr lang="en-US"/>
          </a:p>
        </p:txBody>
      </p:sp>
    </p:spTree>
    <p:extLst>
      <p:ext uri="{BB962C8B-B14F-4D97-AF65-F5344CB8AC3E}">
        <p14:creationId xmlns:p14="http://schemas.microsoft.com/office/powerpoint/2010/main" val="1594027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collected results? Well the first big takeaway was that swing states had lower levels of error than non-swing states. This makes sense if you consider the sheer volume of polling done in those states, and the importance polling groups place on getting them right. </a:t>
            </a:r>
          </a:p>
          <a:p>
            <a:r>
              <a:rPr lang="en-US" dirty="0"/>
              <a:t>The national value of polling error using this metric in 2020 was 5.44. Wisconsin in comparison had a polling error of 5.8, not far off, and Michigan’s polling error was 4.9, lower than the national average. </a:t>
            </a:r>
          </a:p>
          <a:p>
            <a:r>
              <a:rPr lang="en-US" dirty="0"/>
              <a:t>On the flipside in states where it is perceived to matter less how well the polls are going like Kansas, the polling error was much higher. </a:t>
            </a:r>
          </a:p>
          <a:p>
            <a:r>
              <a:rPr lang="en-US" dirty="0"/>
              <a:t>States located in the Midwest and South were more likely to have higher levels of polling error as well, with Alabama hitting 13 and Nebraska at 11, whereas California was only at 3.4. </a:t>
            </a:r>
          </a:p>
          <a:p>
            <a:r>
              <a:rPr lang="en-US" dirty="0"/>
              <a:t>Across the board polling error was higher closer to election day than earlier, which I found somewhat </a:t>
            </a:r>
            <a:r>
              <a:rPr lang="en-US" dirty="0" err="1"/>
              <a:t>suprising</a:t>
            </a:r>
            <a:r>
              <a:rPr lang="en-US" dirty="0"/>
              <a:t>. My thought on that is that as the election draws nearer there are more people politically engaged and active and so the rate of people answering that they didn’t know who they were going to vote for was lower. This could lead to increased volatility in surveyed populations. </a:t>
            </a:r>
          </a:p>
          <a:p>
            <a:endParaRPr lang="en-US" dirty="0"/>
          </a:p>
          <a:p>
            <a:r>
              <a:rPr lang="en-US" dirty="0"/>
              <a:t>Any questions?</a:t>
            </a:r>
          </a:p>
        </p:txBody>
      </p:sp>
      <p:sp>
        <p:nvSpPr>
          <p:cNvPr id="4" name="Slide Number Placeholder 3"/>
          <p:cNvSpPr>
            <a:spLocks noGrp="1"/>
          </p:cNvSpPr>
          <p:nvPr>
            <p:ph type="sldNum" sz="quarter" idx="5"/>
          </p:nvPr>
        </p:nvSpPr>
        <p:spPr/>
        <p:txBody>
          <a:bodyPr/>
          <a:lstStyle/>
          <a:p>
            <a:fld id="{D5186FFD-25EC-47B7-83C8-0D0091358D06}" type="slidenum">
              <a:rPr lang="en-US" smtClean="0"/>
              <a:t>17</a:t>
            </a:fld>
            <a:endParaRPr lang="en-US"/>
          </a:p>
        </p:txBody>
      </p:sp>
    </p:spTree>
    <p:extLst>
      <p:ext uri="{BB962C8B-B14F-4D97-AF65-F5344CB8AC3E}">
        <p14:creationId xmlns:p14="http://schemas.microsoft.com/office/powerpoint/2010/main" val="405260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what can the 2020 polls tell us about the upcoming 2024 election? I think its important to understand that when you are looking at a poll you are looking at an estimate. There was quite a bit of buzz earlier this year when Biden was polling very poorly, and in a sense it is good to be worried, but in reality things do not become clear until closer to the election. </a:t>
            </a:r>
          </a:p>
          <a:p>
            <a:r>
              <a:rPr lang="en-US" dirty="0"/>
              <a:t>As we get closer to the election, it is also important to be selective in where you get your news from. You are likely to see a barrage of information regarding  </a:t>
            </a:r>
          </a:p>
        </p:txBody>
      </p:sp>
      <p:sp>
        <p:nvSpPr>
          <p:cNvPr id="4" name="Slide Number Placeholder 3"/>
          <p:cNvSpPr>
            <a:spLocks noGrp="1"/>
          </p:cNvSpPr>
          <p:nvPr>
            <p:ph type="sldNum" sz="quarter" idx="5"/>
          </p:nvPr>
        </p:nvSpPr>
        <p:spPr/>
        <p:txBody>
          <a:bodyPr/>
          <a:lstStyle/>
          <a:p>
            <a:fld id="{D5186FFD-25EC-47B7-83C8-0D0091358D06}" type="slidenum">
              <a:rPr lang="en-US" smtClean="0"/>
              <a:t>18</a:t>
            </a:fld>
            <a:endParaRPr lang="en-US"/>
          </a:p>
        </p:txBody>
      </p:sp>
    </p:spTree>
    <p:extLst>
      <p:ext uri="{BB962C8B-B14F-4D97-AF65-F5344CB8AC3E}">
        <p14:creationId xmlns:p14="http://schemas.microsoft.com/office/powerpoint/2010/main" val="86827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86FFD-25EC-47B7-83C8-0D0091358D06}" type="slidenum">
              <a:rPr lang="en-US" smtClean="0"/>
              <a:t>19</a:t>
            </a:fld>
            <a:endParaRPr lang="en-US"/>
          </a:p>
        </p:txBody>
      </p:sp>
    </p:spTree>
    <p:extLst>
      <p:ext uri="{BB962C8B-B14F-4D97-AF65-F5344CB8AC3E}">
        <p14:creationId xmlns:p14="http://schemas.microsoft.com/office/powerpoint/2010/main" val="149311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should probably start with what is a poll. A political poll is a snapshot of where voters are at regarding a candidate at a given time. Poll is a word that originally meant “to count heads” in old German, and it still refers to getting a headcount today.  </a:t>
            </a:r>
          </a:p>
          <a:p>
            <a:r>
              <a:rPr lang="en-US" dirty="0"/>
              <a:t>Now I might say that pollsters are trying to predict the future election results, but they wouldn’t say that. Polling groups argue that they survey the public to see what models best fit the predicted outcome of a given election, and that each of these models offers some risk and error. </a:t>
            </a:r>
          </a:p>
        </p:txBody>
      </p:sp>
      <p:sp>
        <p:nvSpPr>
          <p:cNvPr id="4" name="Slide Number Placeholder 3"/>
          <p:cNvSpPr>
            <a:spLocks noGrp="1"/>
          </p:cNvSpPr>
          <p:nvPr>
            <p:ph type="sldNum" sz="quarter" idx="5"/>
          </p:nvPr>
        </p:nvSpPr>
        <p:spPr/>
        <p:txBody>
          <a:bodyPr/>
          <a:lstStyle/>
          <a:p>
            <a:fld id="{D5186FFD-25EC-47B7-83C8-0D0091358D06}" type="slidenum">
              <a:rPr lang="en-US" smtClean="0"/>
              <a:t>2</a:t>
            </a:fld>
            <a:endParaRPr lang="en-US"/>
          </a:p>
        </p:txBody>
      </p:sp>
    </p:spTree>
    <p:extLst>
      <p:ext uri="{BB962C8B-B14F-4D97-AF65-F5344CB8AC3E}">
        <p14:creationId xmlns:p14="http://schemas.microsoft.com/office/powerpoint/2010/main" val="223230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Whatever the case, political polls are used across the world to estimate the electoral chances of candidates or parties in upcoming elections. In the united states, political polling has been used in every election since 1936 to estimate where the electorate is likely to end up voting each cycle. The first polls were conducted nationally and were conducted with very inaccurate data and faulty methods. In this article pictured here for example you can see that the poll is predicting Roosevelt earns 54% of the popular vote and around 315 electors. In reality, Roosevelt won that election by an absolute landslide earning 523 electoral votes and eliminating his opponent Alf Landon so hard you have never even heard of Alf Landon before. Spoiler, he was once governor of Kansas. </a:t>
            </a:r>
          </a:p>
          <a:p>
            <a:endParaRPr lang="en-US" dirty="0"/>
          </a:p>
        </p:txBody>
      </p:sp>
      <p:sp>
        <p:nvSpPr>
          <p:cNvPr id="4" name="Slide Number Placeholder 3"/>
          <p:cNvSpPr>
            <a:spLocks noGrp="1"/>
          </p:cNvSpPr>
          <p:nvPr>
            <p:ph type="sldNum" sz="quarter" idx="5"/>
          </p:nvPr>
        </p:nvSpPr>
        <p:spPr/>
        <p:txBody>
          <a:bodyPr/>
          <a:lstStyle/>
          <a:p>
            <a:fld id="{D5186FFD-25EC-47B7-83C8-0D0091358D06}" type="slidenum">
              <a:rPr lang="en-US" smtClean="0"/>
              <a:t>3</a:t>
            </a:fld>
            <a:endParaRPr lang="en-US"/>
          </a:p>
        </p:txBody>
      </p:sp>
    </p:spTree>
    <p:extLst>
      <p:ext uri="{BB962C8B-B14F-4D97-AF65-F5344CB8AC3E}">
        <p14:creationId xmlns:p14="http://schemas.microsoft.com/office/powerpoint/2010/main" val="425980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Polls used to be conducted almost entirely in person when they started beingly commonly conducted, a pollster would grab people off the street and just ask them what they thought of a particular issue. </a:t>
            </a:r>
          </a:p>
          <a:p>
            <a:r>
              <a:rPr lang="en-US" dirty="0"/>
              <a:t>Unlike most any other social issue that can be studied, however, with polls we have a definitive answer to our question every election cycle. Pollsters will find out the objective answer if they just wait until the get the election returns, and so over the course of the 20</a:t>
            </a:r>
            <a:r>
              <a:rPr lang="en-US" baseline="30000" dirty="0"/>
              <a:t>th</a:t>
            </a:r>
            <a:r>
              <a:rPr lang="en-US" dirty="0"/>
              <a:t> century polling methods have become more refined and the accuracy of their results has become much sharper. </a:t>
            </a:r>
          </a:p>
          <a:p>
            <a:r>
              <a:rPr lang="en-US" dirty="0"/>
              <a:t>You can see in this study from Pew that today most polls are conducted online, you will see ads for them as you are scrolling or get an email asking for your opinion, and in return, you have a chance to win one of three Subway gift cards valued at $50 or whatever the incentive is to reel you in. </a:t>
            </a:r>
          </a:p>
          <a:p>
            <a:r>
              <a:rPr lang="en-US" dirty="0"/>
              <a:t>Polling over the phone, done by cold calling random numbers until someone answers was the method of choice for much of the 20</a:t>
            </a:r>
            <a:r>
              <a:rPr lang="en-US" baseline="30000" dirty="0"/>
              <a:t>th</a:t>
            </a:r>
            <a:r>
              <a:rPr lang="en-US" dirty="0"/>
              <a:t> century, but as spam filters have become more common and caller id is ubiquitous this method has gone out of fashion, with the 2016 election being the last time this was the most common method. </a:t>
            </a:r>
          </a:p>
          <a:p>
            <a:r>
              <a:rPr lang="en-US" dirty="0"/>
              <a:t>Here is an example of two questions from an Ipsos poll. Typically, these questions will be asked of the respondent after asking for the necessary demographic information that the polls use to ensure they have as good a diversity of respondents as they can get. </a:t>
            </a:r>
          </a:p>
        </p:txBody>
      </p:sp>
      <p:sp>
        <p:nvSpPr>
          <p:cNvPr id="4" name="Slide Number Placeholder 3"/>
          <p:cNvSpPr>
            <a:spLocks noGrp="1"/>
          </p:cNvSpPr>
          <p:nvPr>
            <p:ph type="sldNum" sz="quarter" idx="5"/>
          </p:nvPr>
        </p:nvSpPr>
        <p:spPr/>
        <p:txBody>
          <a:bodyPr/>
          <a:lstStyle/>
          <a:p>
            <a:fld id="{D5186FFD-25EC-47B7-83C8-0D0091358D06}" type="slidenum">
              <a:rPr lang="en-US" smtClean="0"/>
              <a:t>4</a:t>
            </a:fld>
            <a:endParaRPr lang="en-US"/>
          </a:p>
        </p:txBody>
      </p:sp>
    </p:spTree>
    <p:extLst>
      <p:ext uri="{BB962C8B-B14F-4D97-AF65-F5344CB8AC3E}">
        <p14:creationId xmlns:p14="http://schemas.microsoft.com/office/powerpoint/2010/main" val="56663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does this matter? Why should you care?</a:t>
            </a:r>
          </a:p>
          <a:p>
            <a:r>
              <a:rPr lang="en-US" dirty="0"/>
              <a:t>Well, there’s quite a bit of evidence suggesting that in the age of the internet, people are more tuned into polling coverage than ever. People want polls to tell them what the future holds, and in the age of fast news reporting and headline stories coming straight to your phone in five-second bytes it is easy to follow what people who study polling call the</a:t>
            </a:r>
            <a:r>
              <a:rPr lang="en-US" i="1" dirty="0"/>
              <a:t> “horserace numbers”, </a:t>
            </a:r>
            <a:r>
              <a:rPr lang="en-US" i="0" dirty="0"/>
              <a:t>or where each candidate is at in the race to the finish in November. </a:t>
            </a:r>
          </a:p>
          <a:p>
            <a:endParaRPr lang="en-US" dirty="0"/>
          </a:p>
        </p:txBody>
      </p:sp>
      <p:sp>
        <p:nvSpPr>
          <p:cNvPr id="4" name="Slide Number Placeholder 3"/>
          <p:cNvSpPr>
            <a:spLocks noGrp="1"/>
          </p:cNvSpPr>
          <p:nvPr>
            <p:ph type="sldNum" sz="quarter" idx="5"/>
          </p:nvPr>
        </p:nvSpPr>
        <p:spPr/>
        <p:txBody>
          <a:bodyPr/>
          <a:lstStyle/>
          <a:p>
            <a:fld id="{D5186FFD-25EC-47B7-83C8-0D0091358D06}" type="slidenum">
              <a:rPr lang="en-US" smtClean="0"/>
              <a:t>5</a:t>
            </a:fld>
            <a:endParaRPr lang="en-US"/>
          </a:p>
        </p:txBody>
      </p:sp>
    </p:spTree>
    <p:extLst>
      <p:ext uri="{BB962C8B-B14F-4D97-AF65-F5344CB8AC3E}">
        <p14:creationId xmlns:p14="http://schemas.microsoft.com/office/powerpoint/2010/main" val="156700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increased attention to polling is potentially problematic, however. There Is a great deal of research that Polls have become a self-fulfilling prophecy over time. Catherine Marsh from the University of Cambridge found that (2018) voters are more likely to support a candidate for president if they see them leading in the polls, otherwise known as the “bandwagon” effect. Conversely, if voters see a candidate they like trailing in the polls they are more likely to speak about that candidate to people in their community, or even get out and campaign for them, an underdog effect. Another study by Irwin and Van </a:t>
            </a:r>
            <a:r>
              <a:rPr lang="en-US" dirty="0" err="1"/>
              <a:t>Holsteyn</a:t>
            </a:r>
            <a:r>
              <a:rPr lang="en-US" dirty="0"/>
              <a:t> (2002) found that voters base their decisions not just on what they personally believe about politics but also on what they think everyone else believes, and their study found that people were more likely to vote against their own interests if they had encountered polls favoring parties they did not previously support. </a:t>
            </a:r>
          </a:p>
          <a:p>
            <a:r>
              <a:rPr lang="en-US" dirty="0"/>
              <a:t>Given polls have generated these observable effects on voters there is an increasing amount of literature arguing that polls have become “self-fulfilling prophecies”. </a:t>
            </a:r>
          </a:p>
          <a:p>
            <a:endParaRPr lang="en-US" dirty="0"/>
          </a:p>
        </p:txBody>
      </p:sp>
      <p:sp>
        <p:nvSpPr>
          <p:cNvPr id="4" name="Slide Number Placeholder 3"/>
          <p:cNvSpPr>
            <a:spLocks noGrp="1"/>
          </p:cNvSpPr>
          <p:nvPr>
            <p:ph type="sldNum" sz="quarter" idx="5"/>
          </p:nvPr>
        </p:nvSpPr>
        <p:spPr/>
        <p:txBody>
          <a:bodyPr/>
          <a:lstStyle/>
          <a:p>
            <a:fld id="{D5186FFD-25EC-47B7-83C8-0D0091358D06}" type="slidenum">
              <a:rPr lang="en-US" smtClean="0"/>
              <a:t>6</a:t>
            </a:fld>
            <a:endParaRPr lang="en-US"/>
          </a:p>
        </p:txBody>
      </p:sp>
    </p:spTree>
    <p:extLst>
      <p:ext uri="{BB962C8B-B14F-4D97-AF65-F5344CB8AC3E}">
        <p14:creationId xmlns:p14="http://schemas.microsoft.com/office/powerpoint/2010/main" val="3168486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 that polls are so influential is in part troubling because many people would argue that polling is broken. As you might remember back in 2016 election polls had been forecasting an easy victory for Hillary Clinton in that election, with the Clinton campaign expected to win by large margins in states like Wisconsin, Michigan, and Pennsylvania. In reality, Clinton would of course lose those Rust Belt states by large margins to Trump, but it’s easy to see why people felt there had been a dramatic failure in the predictive polling.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post-election autopsies that were conducted on polling many analysts had a wide variety of hypotheses for why the polls were so off: record low numbers of people answering the phone to be surveyed, an unpredicted surge for Trump at the last minute, low turnout among Democrats who had been predicted to show up, the lack of a united women’s vote that had been predicted to show up for Clinton,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long and short of the story was that the pollsters had got it wrong in 2016, and there needed to be a massive shakeup of how polling was conducted.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This lack of confidence in polling is still around today, even in the political campaigns for the 2024 election. Several Biden staffers have argued that while Biden appears to be trailing trump in this upcoming election who really knows. “Polling is Broken” said one pollster. How are these polls supposed to be accurate when “the only person who calls me on my landline anymore is Joe Biden”. Seems like a self-own there. </a:t>
            </a:r>
          </a:p>
        </p:txBody>
      </p:sp>
      <p:sp>
        <p:nvSpPr>
          <p:cNvPr id="4" name="Slide Number Placeholder 3"/>
          <p:cNvSpPr>
            <a:spLocks noGrp="1"/>
          </p:cNvSpPr>
          <p:nvPr>
            <p:ph type="sldNum" sz="quarter" idx="5"/>
          </p:nvPr>
        </p:nvSpPr>
        <p:spPr/>
        <p:txBody>
          <a:bodyPr/>
          <a:lstStyle/>
          <a:p>
            <a:fld id="{D5186FFD-25EC-47B7-83C8-0D0091358D06}" type="slidenum">
              <a:rPr lang="en-US" smtClean="0"/>
              <a:t>7</a:t>
            </a:fld>
            <a:endParaRPr lang="en-US"/>
          </a:p>
        </p:txBody>
      </p:sp>
    </p:spTree>
    <p:extLst>
      <p:ext uri="{BB962C8B-B14F-4D97-AF65-F5344CB8AC3E}">
        <p14:creationId xmlns:p14="http://schemas.microsoft.com/office/powerpoint/2010/main" val="275162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flip side of this argument about polling were those who argued that actually, things had gone pretty well in 2016. While yes, the predicted national outcome had not come to be the average polling error in 2016 was actually lower than in 2012, and on par in accuracy with every election since 1972. </a:t>
            </a:r>
          </a:p>
          <a:p>
            <a:r>
              <a:rPr lang="en-US" dirty="0"/>
              <a:t>In fact, the results of the election fell within the margins of error for nearly every poll that had been conducted. Those who think the polls work, like Nate Silver from the election tracking site 538, argue that the error was not a result of the methods used or people surveyed but of the media organizations reporting on these polls and the public perceptions of their certainty. These polls were always estimates, they were just being treated as sureties. </a:t>
            </a:r>
          </a:p>
          <a:p>
            <a:endParaRPr lang="en-US" dirty="0"/>
          </a:p>
          <a:p>
            <a:r>
              <a:rPr lang="en-US" dirty="0"/>
              <a:t>The only polls that had been markedly inaccurate in 2016 were at the state level. State-level polls are often less well-covered than national polls, but due to the structure of American democracy, mainly the electoral college and the way it allocates votes, they are often more important. </a:t>
            </a:r>
          </a:p>
          <a:p>
            <a:endParaRPr lang="en-US" dirty="0"/>
          </a:p>
        </p:txBody>
      </p:sp>
      <p:sp>
        <p:nvSpPr>
          <p:cNvPr id="4" name="Slide Number Placeholder 3"/>
          <p:cNvSpPr>
            <a:spLocks noGrp="1"/>
          </p:cNvSpPr>
          <p:nvPr>
            <p:ph type="sldNum" sz="quarter" idx="5"/>
          </p:nvPr>
        </p:nvSpPr>
        <p:spPr/>
        <p:txBody>
          <a:bodyPr/>
          <a:lstStyle/>
          <a:p>
            <a:fld id="{D5186FFD-25EC-47B7-83C8-0D0091358D06}" type="slidenum">
              <a:rPr lang="en-US" smtClean="0"/>
              <a:t>8</a:t>
            </a:fld>
            <a:endParaRPr lang="en-US"/>
          </a:p>
        </p:txBody>
      </p:sp>
    </p:spTree>
    <p:extLst>
      <p:ext uri="{BB962C8B-B14F-4D97-AF65-F5344CB8AC3E}">
        <p14:creationId xmlns:p14="http://schemas.microsoft.com/office/powerpoint/2010/main" val="2501733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are the polls all right, or all wrong? I decided to test whether or not the polls had gotten more accurate since 2016 by measuring the 2020 presidential election data against the predictive polls. </a:t>
            </a:r>
          </a:p>
          <a:p>
            <a:endParaRPr lang="en-US" dirty="0"/>
          </a:p>
          <a:p>
            <a:r>
              <a:rPr lang="en-US" dirty="0"/>
              <a:t>Luckily, unlike most survey research topics, pre-election polls have a truth benchmark— we know objectively what their results are because election results are accurate and publicly available, and we can benchmark the polls against them. To test out the 2020 polling data I proposed two hypotheses. One that polls have a measurable level of predictability, and two, that that predictability varies over space. </a:t>
            </a:r>
          </a:p>
          <a:p>
            <a:endParaRPr lang="en-US" dirty="0"/>
          </a:p>
        </p:txBody>
      </p:sp>
      <p:sp>
        <p:nvSpPr>
          <p:cNvPr id="4" name="Slide Number Placeholder 3"/>
          <p:cNvSpPr>
            <a:spLocks noGrp="1"/>
          </p:cNvSpPr>
          <p:nvPr>
            <p:ph type="sldNum" sz="quarter" idx="5"/>
          </p:nvPr>
        </p:nvSpPr>
        <p:spPr/>
        <p:txBody>
          <a:bodyPr/>
          <a:lstStyle/>
          <a:p>
            <a:fld id="{D5186FFD-25EC-47B7-83C8-0D0091358D06}" type="slidenum">
              <a:rPr lang="en-US" smtClean="0"/>
              <a:t>9</a:t>
            </a:fld>
            <a:endParaRPr lang="en-US"/>
          </a:p>
        </p:txBody>
      </p:sp>
    </p:spTree>
    <p:extLst>
      <p:ext uri="{BB962C8B-B14F-4D97-AF65-F5344CB8AC3E}">
        <p14:creationId xmlns:p14="http://schemas.microsoft.com/office/powerpoint/2010/main" val="294828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4/13/2024</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5846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4/13/2024</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8483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4/13/2024</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7280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4/13/2024</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2418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4/13/2024</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1700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4/13/2024</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6859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4/13/2024</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6143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dirty="0"/>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4/13/2024</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2904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4/13/2024</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803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4/13/2024</a:t>
            </a:fld>
            <a:endParaRPr lang="en-US" dirty="0"/>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7082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4/13/2024</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3164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4/13/2024</a:t>
            </a:fld>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endParaRPr lang="en-US" b="1"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274592522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1" r:id="rId7"/>
    <p:sldLayoutId id="2147483742" r:id="rId8"/>
    <p:sldLayoutId id="2147483743" r:id="rId9"/>
    <p:sldLayoutId id="2147483744" r:id="rId10"/>
    <p:sldLayoutId id="214748374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pewresearch.org/methods/2023/04/19/how-public-polling-has-changed-in-the-21st-century/" TargetMode="External"/><Relationship Id="rId2" Type="http://schemas.openxmlformats.org/officeDocument/2006/relationships/hyperlink" Target="https://www.270towin.com/historical_maps/1936_large.png" TargetMode="External"/><Relationship Id="rId1" Type="http://schemas.openxmlformats.org/officeDocument/2006/relationships/slideLayout" Target="../slideLayouts/slideLayout4.xml"/><Relationship Id="rId6" Type="http://schemas.openxmlformats.org/officeDocument/2006/relationships/hyperlink" Target="https://fivethirtyeight.com/wp-content/uploads/2018/05/0524_pollsters_essay-4x3.png?w=1150" TargetMode="External"/><Relationship Id="rId5" Type="http://schemas.openxmlformats.org/officeDocument/2006/relationships/hyperlink" Target="https://cdn.mos.cms.futurecdn.net/J5Gnwa89PutoqEVDJbjJoe-1200-80.jpg" TargetMode="External"/><Relationship Id="rId4" Type="http://schemas.openxmlformats.org/officeDocument/2006/relationships/hyperlink" Target="https://www.nytimes.com/2024/04/03/us/politics/trump-biden-wsj-poll.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1D5CC7-31D1-4E22-A813-58A58E0DD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567997C-1F1F-4881-B5BA-DD2B0C3E0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70F45A-B7CD-4B32-95EF-849531E69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F8484A2-9B2C-4822-B096-6718E6CE4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8" name="Freeform: Shape 17">
            <a:extLst>
              <a:ext uri="{FF2B5EF4-FFF2-40B4-BE49-F238E27FC236}">
                <a16:creationId xmlns:a16="http://schemas.microsoft.com/office/drawing/2014/main" id="{58D39B85-7449-406D-9486-2E01E9362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12638833-5608-4FD5-A4EB-58F1A95D9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9689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20896541-5597-4AC1-A368-BD8251506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66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useBgFill="1">
        <p:nvSpPr>
          <p:cNvPr id="24" name="Rectangle 23">
            <a:extLst>
              <a:ext uri="{FF2B5EF4-FFF2-40B4-BE49-F238E27FC236}">
                <a16:creationId xmlns:a16="http://schemas.microsoft.com/office/drawing/2014/main" id="{525295DF-CC03-4EFE-BCB0-908091ACC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9229" y="798986"/>
            <a:ext cx="4970256" cy="385539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0CBF1F-E172-6C22-5A73-C11DDC945C5E}"/>
              </a:ext>
            </a:extLst>
          </p:cNvPr>
          <p:cNvSpPr>
            <a:spLocks noGrp="1"/>
          </p:cNvSpPr>
          <p:nvPr>
            <p:ph type="ctrTitle"/>
          </p:nvPr>
        </p:nvSpPr>
        <p:spPr>
          <a:xfrm>
            <a:off x="1686056" y="982020"/>
            <a:ext cx="4851878" cy="2791682"/>
          </a:xfrm>
        </p:spPr>
        <p:txBody>
          <a:bodyPr>
            <a:normAutofit/>
          </a:bodyPr>
          <a:lstStyle/>
          <a:p>
            <a:r>
              <a:rPr lang="en-US" sz="2900" dirty="0"/>
              <a:t>The Promise of Polls and the 2024</a:t>
            </a:r>
            <a:br>
              <a:rPr lang="en-US" sz="2900" dirty="0"/>
            </a:br>
            <a:r>
              <a:rPr lang="en-US" sz="2900" dirty="0"/>
              <a:t>Presidential</a:t>
            </a:r>
            <a:br>
              <a:rPr lang="en-US" sz="2900" dirty="0"/>
            </a:br>
            <a:r>
              <a:rPr lang="en-US" sz="2900" dirty="0"/>
              <a:t>Election</a:t>
            </a:r>
          </a:p>
        </p:txBody>
      </p:sp>
      <p:sp>
        <p:nvSpPr>
          <p:cNvPr id="3" name="Subtitle 2">
            <a:extLst>
              <a:ext uri="{FF2B5EF4-FFF2-40B4-BE49-F238E27FC236}">
                <a16:creationId xmlns:a16="http://schemas.microsoft.com/office/drawing/2014/main" id="{08EE1C6B-3750-D381-E170-9C7C11278374}"/>
              </a:ext>
            </a:extLst>
          </p:cNvPr>
          <p:cNvSpPr>
            <a:spLocks noGrp="1"/>
          </p:cNvSpPr>
          <p:nvPr>
            <p:ph type="subTitle" idx="1"/>
          </p:nvPr>
        </p:nvSpPr>
        <p:spPr>
          <a:xfrm>
            <a:off x="1900174" y="3876485"/>
            <a:ext cx="4184101" cy="809693"/>
          </a:xfrm>
        </p:spPr>
        <p:txBody>
          <a:bodyPr>
            <a:normAutofit lnSpcReduction="10000"/>
          </a:bodyPr>
          <a:lstStyle/>
          <a:p>
            <a:r>
              <a:rPr lang="en-US" sz="1600" dirty="0"/>
              <a:t>Shaun Johnson</a:t>
            </a:r>
          </a:p>
          <a:p>
            <a:r>
              <a:rPr lang="en-US" sz="1600" dirty="0"/>
              <a:t>PhD Student, University of Kansas</a:t>
            </a:r>
          </a:p>
        </p:txBody>
      </p:sp>
      <p:sp>
        <p:nvSpPr>
          <p:cNvPr id="26" name="Oval 25">
            <a:extLst>
              <a:ext uri="{FF2B5EF4-FFF2-40B4-BE49-F238E27FC236}">
                <a16:creationId xmlns:a16="http://schemas.microsoft.com/office/drawing/2014/main" id="{BEF0CF7B-B7C5-4388-80C3-83B1D2759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1E46289A-A61F-440B-9FDE-5ECDF9DD7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descr="A colorful lines and dots&#10;&#10;Description automatically generated">
            <a:extLst>
              <a:ext uri="{FF2B5EF4-FFF2-40B4-BE49-F238E27FC236}">
                <a16:creationId xmlns:a16="http://schemas.microsoft.com/office/drawing/2014/main" id="{11DACB4C-5F04-9690-8DB0-97A16CA410BF}"/>
              </a:ext>
            </a:extLst>
          </p:cNvPr>
          <p:cNvPicPr>
            <a:picLocks noChangeAspect="1"/>
          </p:cNvPicPr>
          <p:nvPr/>
        </p:nvPicPr>
        <p:blipFill>
          <a:blip r:embed="rId3"/>
          <a:stretch>
            <a:fillRect/>
          </a:stretch>
        </p:blipFill>
        <p:spPr>
          <a:xfrm>
            <a:off x="7874289" y="1288650"/>
            <a:ext cx="3065660" cy="2161291"/>
          </a:xfrm>
          <a:prstGeom prst="rect">
            <a:avLst/>
          </a:prstGeom>
        </p:spPr>
      </p:pic>
      <p:sp>
        <p:nvSpPr>
          <p:cNvPr id="30" name="Graphic 212">
            <a:extLst>
              <a:ext uri="{FF2B5EF4-FFF2-40B4-BE49-F238E27FC236}">
                <a16:creationId xmlns:a16="http://schemas.microsoft.com/office/drawing/2014/main" id="{DD8EBB1F-14FA-4F51-A5D2-56C3EFB37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8714" y="982020"/>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Graphic 212">
            <a:extLst>
              <a:ext uri="{FF2B5EF4-FFF2-40B4-BE49-F238E27FC236}">
                <a16:creationId xmlns:a16="http://schemas.microsoft.com/office/drawing/2014/main" id="{808A01CC-0F77-401A-8A7C-C9811B109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8714" y="982020"/>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Freeform: Shape 33">
            <a:extLst>
              <a:ext uri="{FF2B5EF4-FFF2-40B4-BE49-F238E27FC236}">
                <a16:creationId xmlns:a16="http://schemas.microsoft.com/office/drawing/2014/main" id="{6D1BD83D-C3F0-438D-A050-E5C5E0AE9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Freeform: Shape 35">
            <a:extLst>
              <a:ext uri="{FF2B5EF4-FFF2-40B4-BE49-F238E27FC236}">
                <a16:creationId xmlns:a16="http://schemas.microsoft.com/office/drawing/2014/main" id="{54AFCA83-2AFA-4A6A-B027-FD819DB0E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8" name="Graphic 185">
            <a:extLst>
              <a:ext uri="{FF2B5EF4-FFF2-40B4-BE49-F238E27FC236}">
                <a16:creationId xmlns:a16="http://schemas.microsoft.com/office/drawing/2014/main" id="{071E3174-0472-4CE6-861A-9A6178A628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43487" y="5662437"/>
            <a:ext cx="1054466" cy="469689"/>
            <a:chOff x="9841624" y="4115729"/>
            <a:chExt cx="602169" cy="268223"/>
          </a:xfrm>
          <a:solidFill>
            <a:schemeClr val="tx1"/>
          </a:solidFill>
        </p:grpSpPr>
        <p:sp>
          <p:nvSpPr>
            <p:cNvPr id="39" name="Freeform: Shape 38">
              <a:extLst>
                <a:ext uri="{FF2B5EF4-FFF2-40B4-BE49-F238E27FC236}">
                  <a16:creationId xmlns:a16="http://schemas.microsoft.com/office/drawing/2014/main" id="{A4B388F6-08B6-454A-B322-B8DDFF18E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8166392-5CEC-45E1-8E52-4BF9B3349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81E81D8-F936-48FA-8C92-771BA9ECA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92716ED-E84A-43FF-90B5-11CA9E49C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E37CAB5-46A7-4FF2-8FA0-1152E9F70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4" descr="A colorful lines and dots&#10;&#10;Description automatically generated">
            <a:extLst>
              <a:ext uri="{FF2B5EF4-FFF2-40B4-BE49-F238E27FC236}">
                <a16:creationId xmlns:a16="http://schemas.microsoft.com/office/drawing/2014/main" id="{E9A90105-C9C7-CB6C-74C2-9838DF730749}"/>
              </a:ext>
            </a:extLst>
          </p:cNvPr>
          <p:cNvPicPr>
            <a:picLocks noChangeAspect="1"/>
          </p:cNvPicPr>
          <p:nvPr/>
        </p:nvPicPr>
        <p:blipFill>
          <a:blip r:embed="rId4"/>
          <a:stretch>
            <a:fillRect/>
          </a:stretch>
        </p:blipFill>
        <p:spPr>
          <a:xfrm>
            <a:off x="7874289" y="3637004"/>
            <a:ext cx="3065660" cy="2161291"/>
          </a:xfrm>
          <a:prstGeom prst="rect">
            <a:avLst/>
          </a:prstGeom>
        </p:spPr>
      </p:pic>
    </p:spTree>
    <p:extLst>
      <p:ext uri="{BB962C8B-B14F-4D97-AF65-F5344CB8AC3E}">
        <p14:creationId xmlns:p14="http://schemas.microsoft.com/office/powerpoint/2010/main" val="297290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967FB0-B09A-4AF2-B3E3-F9B264B22643}"/>
              </a:ext>
            </a:extLst>
          </p:cNvPr>
          <p:cNvSpPr>
            <a:spLocks noGrp="1"/>
          </p:cNvSpPr>
          <p:nvPr>
            <p:ph type="title"/>
          </p:nvPr>
        </p:nvSpPr>
        <p:spPr>
          <a:xfrm>
            <a:off x="6234865" y="568517"/>
            <a:ext cx="5248221" cy="886379"/>
          </a:xfrm>
        </p:spPr>
        <p:txBody>
          <a:bodyPr>
            <a:normAutofit/>
          </a:bodyPr>
          <a:lstStyle/>
          <a:p>
            <a:r>
              <a:rPr lang="en-US" dirty="0">
                <a:latin typeface="News Gothic MT" panose="020B0504020203020204" pitchFamily="34" charset="0"/>
              </a:rPr>
              <a:t>Data</a:t>
            </a:r>
          </a:p>
        </p:txBody>
      </p:sp>
      <p:pic>
        <p:nvPicPr>
          <p:cNvPr id="5" name="Picture 4" descr="A group of green circles with white letters&#10;&#10;Description automatically generated">
            <a:extLst>
              <a:ext uri="{FF2B5EF4-FFF2-40B4-BE49-F238E27FC236}">
                <a16:creationId xmlns:a16="http://schemas.microsoft.com/office/drawing/2014/main" id="{26794C5D-DF8D-29EB-691B-8AF289AD50CB}"/>
              </a:ext>
            </a:extLst>
          </p:cNvPr>
          <p:cNvPicPr>
            <a:picLocks noChangeAspect="1"/>
          </p:cNvPicPr>
          <p:nvPr/>
        </p:nvPicPr>
        <p:blipFill rotWithShape="1">
          <a:blip r:embed="rId3">
            <a:extLst>
              <a:ext uri="{28A0092B-C50C-407E-A947-70E740481C1C}">
                <a14:useLocalDpi xmlns:a14="http://schemas.microsoft.com/office/drawing/2010/main" val="0"/>
              </a:ext>
            </a:extLst>
          </a:blip>
          <a:srcRect l="18410" r="6591"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2" name="Group 11">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13" name="Freeform: Shape 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16" name="Group 15">
            <a:extLst>
              <a:ext uri="{FF2B5EF4-FFF2-40B4-BE49-F238E27FC236}">
                <a16:creationId xmlns:a16="http://schemas.microsoft.com/office/drawing/2014/main" id="{C28CAB86-AA69-4EF8-A4E2-4E020497D0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alpha val="20000"/>
            </a:schemeClr>
          </a:solidFill>
        </p:grpSpPr>
        <p:sp>
          <p:nvSpPr>
            <p:cNvPr id="17" name="Freeform: Shape 16">
              <a:extLst>
                <a:ext uri="{FF2B5EF4-FFF2-40B4-BE49-F238E27FC236}">
                  <a16:creationId xmlns:a16="http://schemas.microsoft.com/office/drawing/2014/main" id="{29A36BEE-5544-45FB-88F3-9E156F32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5B49ECF4-1585-4D6B-AB63-D49C92945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1E05B707-4A2A-6717-9AA3-0A4F28034951}"/>
              </a:ext>
            </a:extLst>
          </p:cNvPr>
          <p:cNvSpPr>
            <a:spLocks noGrp="1"/>
          </p:cNvSpPr>
          <p:nvPr>
            <p:ph idx="1"/>
          </p:nvPr>
        </p:nvSpPr>
        <p:spPr>
          <a:xfrm>
            <a:off x="6234868" y="1454896"/>
            <a:ext cx="5217173" cy="4716811"/>
          </a:xfrm>
        </p:spPr>
        <p:txBody>
          <a:bodyPr>
            <a:normAutofit/>
          </a:bodyPr>
          <a:lstStyle/>
          <a:p>
            <a:r>
              <a:rPr lang="en-US" dirty="0">
                <a:latin typeface="News Gothic MT" panose="020B0504020203020204" pitchFamily="34" charset="0"/>
              </a:rPr>
              <a:t>Data for this analysis came from 538’s collected polling dataset, which incorporates polls from across the political spectrum. </a:t>
            </a:r>
          </a:p>
        </p:txBody>
      </p:sp>
      <p:grpSp>
        <p:nvGrpSpPr>
          <p:cNvPr id="20"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1" name="Freeform: Shape 20">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27" name="Graphic 185">
            <a:extLst>
              <a:ext uri="{FF2B5EF4-FFF2-40B4-BE49-F238E27FC236}">
                <a16:creationId xmlns:a16="http://schemas.microsoft.com/office/drawing/2014/main" id="{617CAA5F-37E3-4DF6-9DD0-68A40D216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alpha val="20000"/>
            </a:schemeClr>
          </a:solidFill>
        </p:grpSpPr>
        <p:sp>
          <p:nvSpPr>
            <p:cNvPr id="28" name="Freeform: Shape 27">
              <a:extLst>
                <a:ext uri="{FF2B5EF4-FFF2-40B4-BE49-F238E27FC236}">
                  <a16:creationId xmlns:a16="http://schemas.microsoft.com/office/drawing/2014/main" id="{2FCF03A3-80B7-45BC-AA40-A335CC8168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9D3C77A-275B-4C9E-A407-B09450E564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C6C5B5B-80BB-41D8-A377-C653EF1B0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CA5D93A-E913-46A0-9684-20B6B4B8C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E6EFE8A-51D2-4AF6-A18C-29A9E5EF5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7" name="Picture 6">
            <a:extLst>
              <a:ext uri="{FF2B5EF4-FFF2-40B4-BE49-F238E27FC236}">
                <a16:creationId xmlns:a16="http://schemas.microsoft.com/office/drawing/2014/main" id="{A3C017D7-770E-FE55-2324-EB0B62D79EC3}"/>
              </a:ext>
            </a:extLst>
          </p:cNvPr>
          <p:cNvPicPr>
            <a:picLocks noChangeAspect="1"/>
          </p:cNvPicPr>
          <p:nvPr/>
        </p:nvPicPr>
        <p:blipFill>
          <a:blip r:embed="rId4"/>
          <a:stretch>
            <a:fillRect/>
          </a:stretch>
        </p:blipFill>
        <p:spPr>
          <a:xfrm>
            <a:off x="6917689" y="3722057"/>
            <a:ext cx="2828125" cy="2815123"/>
          </a:xfrm>
          <a:prstGeom prst="rect">
            <a:avLst/>
          </a:prstGeom>
        </p:spPr>
      </p:pic>
    </p:spTree>
    <p:extLst>
      <p:ext uri="{BB962C8B-B14F-4D97-AF65-F5344CB8AC3E}">
        <p14:creationId xmlns:p14="http://schemas.microsoft.com/office/powerpoint/2010/main" val="61656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D2613973-FB0F-D15D-E56B-E10C795137AB}"/>
              </a:ext>
            </a:extLst>
          </p:cNvPr>
          <p:cNvSpPr>
            <a:spLocks noGrp="1"/>
          </p:cNvSpPr>
          <p:nvPr>
            <p:ph type="title"/>
          </p:nvPr>
        </p:nvSpPr>
        <p:spPr>
          <a:xfrm>
            <a:off x="2232252" y="633046"/>
            <a:ext cx="4463623" cy="1314996"/>
          </a:xfrm>
        </p:spPr>
        <p:txBody>
          <a:bodyPr anchor="b">
            <a:normAutofit/>
          </a:bodyPr>
          <a:lstStyle/>
          <a:p>
            <a:r>
              <a:rPr lang="en-US" dirty="0"/>
              <a:t>Methods</a:t>
            </a:r>
          </a:p>
        </p:txBody>
      </p:sp>
      <p:sp>
        <p:nvSpPr>
          <p:cNvPr id="15" name="Freeform: Shape 1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78784B-5979-F37F-4CB3-5645EF5E3AD4}"/>
                  </a:ext>
                </a:extLst>
              </p:cNvPr>
              <p:cNvSpPr>
                <a:spLocks noGrp="1"/>
              </p:cNvSpPr>
              <p:nvPr>
                <p:ph idx="1"/>
              </p:nvPr>
            </p:nvSpPr>
            <p:spPr>
              <a:xfrm>
                <a:off x="2232252" y="2125737"/>
                <a:ext cx="4463623" cy="4044463"/>
              </a:xfrm>
            </p:spPr>
            <p:txBody>
              <a:bodyPr>
                <a:normAutofit/>
              </a:bodyPr>
              <a:lstStyle/>
              <a:p>
                <a:r>
                  <a:rPr lang="en-US"/>
                  <a:t>“</a:t>
                </a:r>
                <a:r>
                  <a:rPr lang="en-US" err="1"/>
                  <a:t>Mosteller’s</a:t>
                </a:r>
                <a:r>
                  <a:rPr lang="en-US"/>
                  <a:t> Measure 5”</a:t>
                </a:r>
              </a:p>
              <a:p>
                <a:r>
                  <a:rPr lang="en-US"/>
                  <a:t>|</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𝑃𝑆</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𝑉𝑇</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𝑉𝑇</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oMath>
                </a14:m>
                <a:r>
                  <a:rPr lang="en-US"/>
                  <a:t> |</a:t>
                </a:r>
              </a:p>
            </p:txBody>
          </p:sp>
        </mc:Choice>
        <mc:Fallback xmlns="">
          <p:sp>
            <p:nvSpPr>
              <p:cNvPr id="3" name="Content Placeholder 2">
                <a:extLst>
                  <a:ext uri="{FF2B5EF4-FFF2-40B4-BE49-F238E27FC236}">
                    <a16:creationId xmlns:a16="http://schemas.microsoft.com/office/drawing/2014/main" id="{9778784B-5979-F37F-4CB3-5645EF5E3AD4}"/>
                  </a:ext>
                </a:extLst>
              </p:cNvPr>
              <p:cNvSpPr>
                <a:spLocks noGrp="1" noRot="1" noChangeAspect="1" noMove="1" noResize="1" noEditPoints="1" noAdjustHandles="1" noChangeArrowheads="1" noChangeShapeType="1" noTextEdit="1"/>
              </p:cNvSpPr>
              <p:nvPr>
                <p:ph idx="1"/>
              </p:nvPr>
            </p:nvSpPr>
            <p:spPr>
              <a:xfrm>
                <a:off x="2232252" y="2125737"/>
                <a:ext cx="4463623" cy="4044463"/>
              </a:xfrm>
              <a:blipFill>
                <a:blip r:embed="rId3"/>
                <a:stretch>
                  <a:fillRect l="-2459" t="-2715" r="-1230"/>
                </a:stretch>
              </a:blipFill>
            </p:spPr>
            <p:txBody>
              <a:bodyPr/>
              <a:lstStyle/>
              <a:p>
                <a:r>
                  <a:rPr lang="en-US">
                    <a:noFill/>
                  </a:rPr>
                  <a:t> </a:t>
                </a:r>
              </a:p>
            </p:txBody>
          </p:sp>
        </mc:Fallback>
      </mc:AlternateContent>
      <p:sp>
        <p:nvSpPr>
          <p:cNvPr id="19" name="Freeform: Shape 18">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1" name="Freeform: Shape 20">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eform: Shape 22">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descr="A map of the united states&#10;&#10;Description automatically generated">
            <a:extLst>
              <a:ext uri="{FF2B5EF4-FFF2-40B4-BE49-F238E27FC236}">
                <a16:creationId xmlns:a16="http://schemas.microsoft.com/office/drawing/2014/main" id="{739D1B46-2F82-714E-8844-6A6E63DF349D}"/>
              </a:ext>
            </a:extLst>
          </p:cNvPr>
          <p:cNvPicPr>
            <a:picLocks noChangeAspect="1"/>
          </p:cNvPicPr>
          <p:nvPr/>
        </p:nvPicPr>
        <p:blipFill rotWithShape="1">
          <a:blip r:embed="rId4">
            <a:extLst>
              <a:ext uri="{28A0092B-C50C-407E-A947-70E740481C1C}">
                <a14:useLocalDpi xmlns:a14="http://schemas.microsoft.com/office/drawing/2010/main" val="0"/>
              </a:ext>
            </a:extLst>
          </a:blip>
          <a:srcRect l="16330" r="22921" b="1"/>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5"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6" name="Freeform: Shape 25">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1160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952438E-4D61-4D4F-828B-69BE53035705}"/>
              </a:ext>
            </a:extLst>
          </p:cNvPr>
          <p:cNvGraphicFramePr>
            <a:graphicFrameLocks/>
          </p:cNvGraphicFramePr>
          <p:nvPr>
            <p:extLst>
              <p:ext uri="{D42A27DB-BD31-4B8C-83A1-F6EECF244321}">
                <p14:modId xmlns:p14="http://schemas.microsoft.com/office/powerpoint/2010/main" val="2194059603"/>
              </p:ext>
            </p:extLst>
          </p:nvPr>
        </p:nvGraphicFramePr>
        <p:xfrm>
          <a:off x="580913" y="424647"/>
          <a:ext cx="11166438" cy="46236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155AF6D9-BDEF-BE5E-2439-05EBC61EAF2E}"/>
              </a:ext>
            </a:extLst>
          </p:cNvPr>
          <p:cNvGraphicFramePr>
            <a:graphicFrameLocks/>
          </p:cNvGraphicFramePr>
          <p:nvPr>
            <p:extLst>
              <p:ext uri="{D42A27DB-BD31-4B8C-83A1-F6EECF244321}">
                <p14:modId xmlns:p14="http://schemas.microsoft.com/office/powerpoint/2010/main" val="2332934576"/>
              </p:ext>
            </p:extLst>
          </p:nvPr>
        </p:nvGraphicFramePr>
        <p:xfrm>
          <a:off x="527219" y="4813533"/>
          <a:ext cx="11166438" cy="22784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0649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952438E-4D61-4D4F-828B-69BE53035705}"/>
              </a:ext>
            </a:extLst>
          </p:cNvPr>
          <p:cNvGraphicFramePr>
            <a:graphicFrameLocks/>
          </p:cNvGraphicFramePr>
          <p:nvPr>
            <p:extLst>
              <p:ext uri="{D42A27DB-BD31-4B8C-83A1-F6EECF244321}">
                <p14:modId xmlns:p14="http://schemas.microsoft.com/office/powerpoint/2010/main" val="932818059"/>
              </p:ext>
            </p:extLst>
          </p:nvPr>
        </p:nvGraphicFramePr>
        <p:xfrm>
          <a:off x="512781" y="0"/>
          <a:ext cx="11166438" cy="46236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55AF6D9-BDEF-BE5E-2439-05EBC61EAF2E}"/>
              </a:ext>
            </a:extLst>
          </p:cNvPr>
          <p:cNvGraphicFramePr>
            <a:graphicFrameLocks/>
          </p:cNvGraphicFramePr>
          <p:nvPr>
            <p:extLst>
              <p:ext uri="{D42A27DB-BD31-4B8C-83A1-F6EECF244321}">
                <p14:modId xmlns:p14="http://schemas.microsoft.com/office/powerpoint/2010/main" val="599318666"/>
              </p:ext>
            </p:extLst>
          </p:nvPr>
        </p:nvGraphicFramePr>
        <p:xfrm>
          <a:off x="498437" y="4354512"/>
          <a:ext cx="11161384" cy="2503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520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55AF6D9-BDEF-BE5E-2439-05EBC61EAF2E}"/>
              </a:ext>
            </a:extLst>
          </p:cNvPr>
          <p:cNvGraphicFramePr>
            <a:graphicFrameLocks/>
          </p:cNvGraphicFramePr>
          <p:nvPr>
            <p:extLst>
              <p:ext uri="{D42A27DB-BD31-4B8C-83A1-F6EECF244321}">
                <p14:modId xmlns:p14="http://schemas.microsoft.com/office/powerpoint/2010/main" val="2868699042"/>
              </p:ext>
            </p:extLst>
          </p:nvPr>
        </p:nvGraphicFramePr>
        <p:xfrm>
          <a:off x="517835" y="4353419"/>
          <a:ext cx="11161384" cy="2503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952438E-4D61-4D4F-828B-69BE53035705}"/>
              </a:ext>
            </a:extLst>
          </p:cNvPr>
          <p:cNvGraphicFramePr>
            <a:graphicFrameLocks/>
          </p:cNvGraphicFramePr>
          <p:nvPr>
            <p:extLst>
              <p:ext uri="{D42A27DB-BD31-4B8C-83A1-F6EECF244321}">
                <p14:modId xmlns:p14="http://schemas.microsoft.com/office/powerpoint/2010/main" val="4284370985"/>
              </p:ext>
            </p:extLst>
          </p:nvPr>
        </p:nvGraphicFramePr>
        <p:xfrm>
          <a:off x="507727" y="0"/>
          <a:ext cx="11166438" cy="46236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444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952438E-4D61-4D4F-828B-69BE53035705}"/>
              </a:ext>
            </a:extLst>
          </p:cNvPr>
          <p:cNvGraphicFramePr>
            <a:graphicFrameLocks/>
          </p:cNvGraphicFramePr>
          <p:nvPr>
            <p:extLst>
              <p:ext uri="{D42A27DB-BD31-4B8C-83A1-F6EECF244321}">
                <p14:modId xmlns:p14="http://schemas.microsoft.com/office/powerpoint/2010/main" val="1845573790"/>
              </p:ext>
            </p:extLst>
          </p:nvPr>
        </p:nvGraphicFramePr>
        <p:xfrm>
          <a:off x="512781" y="0"/>
          <a:ext cx="11166438" cy="46236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55AF6D9-BDEF-BE5E-2439-05EBC61EAF2E}"/>
              </a:ext>
            </a:extLst>
          </p:cNvPr>
          <p:cNvGraphicFramePr>
            <a:graphicFrameLocks/>
          </p:cNvGraphicFramePr>
          <p:nvPr>
            <p:extLst>
              <p:ext uri="{D42A27DB-BD31-4B8C-83A1-F6EECF244321}">
                <p14:modId xmlns:p14="http://schemas.microsoft.com/office/powerpoint/2010/main" val="199595234"/>
              </p:ext>
            </p:extLst>
          </p:nvPr>
        </p:nvGraphicFramePr>
        <p:xfrm>
          <a:off x="517835" y="4354512"/>
          <a:ext cx="11161384" cy="2503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444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952438E-4D61-4D4F-828B-69BE53035705}"/>
              </a:ext>
            </a:extLst>
          </p:cNvPr>
          <p:cNvGraphicFramePr>
            <a:graphicFrameLocks/>
          </p:cNvGraphicFramePr>
          <p:nvPr>
            <p:extLst>
              <p:ext uri="{D42A27DB-BD31-4B8C-83A1-F6EECF244321}">
                <p14:modId xmlns:p14="http://schemas.microsoft.com/office/powerpoint/2010/main" val="3249871252"/>
              </p:ext>
            </p:extLst>
          </p:nvPr>
        </p:nvGraphicFramePr>
        <p:xfrm>
          <a:off x="512781" y="0"/>
          <a:ext cx="11166438" cy="46236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55AF6D9-BDEF-BE5E-2439-05EBC61EAF2E}"/>
              </a:ext>
            </a:extLst>
          </p:cNvPr>
          <p:cNvGraphicFramePr>
            <a:graphicFrameLocks/>
          </p:cNvGraphicFramePr>
          <p:nvPr>
            <p:extLst>
              <p:ext uri="{D42A27DB-BD31-4B8C-83A1-F6EECF244321}">
                <p14:modId xmlns:p14="http://schemas.microsoft.com/office/powerpoint/2010/main" val="919024334"/>
              </p:ext>
            </p:extLst>
          </p:nvPr>
        </p:nvGraphicFramePr>
        <p:xfrm>
          <a:off x="512781" y="4354512"/>
          <a:ext cx="11161384" cy="2503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566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3FB46B4-46F8-6DB1-BBE6-24B6036E38FB}"/>
              </a:ext>
            </a:extLst>
          </p:cNvPr>
          <p:cNvSpPr>
            <a:spLocks noGrp="1"/>
          </p:cNvSpPr>
          <p:nvPr>
            <p:ph type="title"/>
          </p:nvPr>
        </p:nvSpPr>
        <p:spPr>
          <a:xfrm>
            <a:off x="735703" y="190909"/>
            <a:ext cx="3522504" cy="3274373"/>
          </a:xfrm>
        </p:spPr>
        <p:txBody>
          <a:bodyPr vert="horz" lIns="91440" tIns="45720" rIns="91440" bIns="45720" rtlCol="0" anchor="b">
            <a:normAutofit/>
          </a:bodyPr>
          <a:lstStyle/>
          <a:p>
            <a:r>
              <a:rPr lang="en-US" sz="2400" b="1" cap="all" spc="1500" dirty="0">
                <a:ea typeface="Source Sans Pro SemiBold" panose="020B0603030403020204" pitchFamily="34" charset="0"/>
              </a:rPr>
              <a:t>Results and closing thoughts</a:t>
            </a:r>
          </a:p>
        </p:txBody>
      </p:sp>
      <p:sp>
        <p:nvSpPr>
          <p:cNvPr id="3" name="Content Placeholder 2">
            <a:extLst>
              <a:ext uri="{FF2B5EF4-FFF2-40B4-BE49-F238E27FC236}">
                <a16:creationId xmlns:a16="http://schemas.microsoft.com/office/drawing/2014/main" id="{C999C7D0-DE3A-2D8D-8FF0-4DFA58D70314}"/>
              </a:ext>
            </a:extLst>
          </p:cNvPr>
          <p:cNvSpPr>
            <a:spLocks noGrp="1"/>
          </p:cNvSpPr>
          <p:nvPr>
            <p:ph idx="1"/>
          </p:nvPr>
        </p:nvSpPr>
        <p:spPr>
          <a:xfrm>
            <a:off x="735703" y="4073692"/>
            <a:ext cx="3522504" cy="2152636"/>
          </a:xfrm>
        </p:spPr>
        <p:txBody>
          <a:bodyPr vert="horz" lIns="91440" tIns="45720" rIns="91440" bIns="45720" rtlCol="0">
            <a:normAutofit fontScale="92500" lnSpcReduction="10000"/>
          </a:bodyPr>
          <a:lstStyle/>
          <a:p>
            <a:pPr marL="0" indent="0">
              <a:buNone/>
            </a:pPr>
            <a:r>
              <a:rPr lang="en-US" sz="2400" cap="all" spc="400" dirty="0"/>
              <a:t>1: Important swing states had lower levels of error </a:t>
            </a:r>
          </a:p>
          <a:p>
            <a:pPr marL="0" indent="0">
              <a:buNone/>
            </a:pPr>
            <a:r>
              <a:rPr lang="en-US" sz="2400" cap="all" spc="400" dirty="0"/>
              <a:t>2. Error increased closer to election day</a:t>
            </a:r>
          </a:p>
        </p:txBody>
      </p:sp>
      <p:pic>
        <p:nvPicPr>
          <p:cNvPr id="5" name="Picture 4" descr="Wood human figure">
            <a:extLst>
              <a:ext uri="{FF2B5EF4-FFF2-40B4-BE49-F238E27FC236}">
                <a16:creationId xmlns:a16="http://schemas.microsoft.com/office/drawing/2014/main" id="{518BC56B-57FB-6A08-F90C-B465E29D7AA1}"/>
              </a:ext>
            </a:extLst>
          </p:cNvPr>
          <p:cNvPicPr>
            <a:picLocks noChangeAspect="1"/>
          </p:cNvPicPr>
          <p:nvPr/>
        </p:nvPicPr>
        <p:blipFill rotWithShape="1">
          <a:blip r:embed="rId3"/>
          <a:srcRect r="33248" b="-2"/>
          <a:stretch/>
        </p:blipFill>
        <p:spPr>
          <a:xfrm>
            <a:off x="5467894" y="590861"/>
            <a:ext cx="5290998" cy="5290998"/>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2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tx1"/>
          </a:solidFill>
        </p:grpSpPr>
        <p:sp>
          <p:nvSpPr>
            <p:cNvPr id="25" name="Freeform: Shape 24">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tx1"/>
          </a:solidFill>
        </p:grpSpPr>
        <p:sp>
          <p:nvSpPr>
            <p:cNvPr id="29" name="Freeform: Shape 28">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59057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32" name="Freeform: Shape 1031">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34" name="Freeform: Shape 1033">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038" name="Oval 1037">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040" name="Rectangle 1039">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2" name="Group 1041">
            <a:extLst>
              <a:ext uri="{FF2B5EF4-FFF2-40B4-BE49-F238E27FC236}">
                <a16:creationId xmlns:a16="http://schemas.microsoft.com/office/drawing/2014/main" id="{0F0C2E5D-B08F-4A99-9D15-59D33148F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p:grpSpPr>
        <p:grpSp>
          <p:nvGrpSpPr>
            <p:cNvPr id="1043" name="Group 1042">
              <a:extLst>
                <a:ext uri="{FF2B5EF4-FFF2-40B4-BE49-F238E27FC236}">
                  <a16:creationId xmlns:a16="http://schemas.microsoft.com/office/drawing/2014/main" id="{07B8F35D-FB89-4C40-8A99-E46DDA0213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solidFill>
              <a:srgbClr val="FFFFFF"/>
            </a:solidFill>
          </p:grpSpPr>
          <p:sp>
            <p:nvSpPr>
              <p:cNvPr id="1047" name="Freeform: Shape 1046">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048" name="Freeform: Shape 1047">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1044" name="Group 1043">
              <a:extLst>
                <a:ext uri="{FF2B5EF4-FFF2-40B4-BE49-F238E27FC236}">
                  <a16:creationId xmlns:a16="http://schemas.microsoft.com/office/drawing/2014/main" id="{55FC669C-CD13-4F4A-AFFF-4029D34F2D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solidFill>
              <a:schemeClr val="tx1"/>
            </a:solidFill>
          </p:grpSpPr>
          <p:sp>
            <p:nvSpPr>
              <p:cNvPr id="1045" name="Freeform: Shape 1044">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046" name="Freeform: Shape 1045">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1050" name="Group 1049">
            <a:extLst>
              <a:ext uri="{FF2B5EF4-FFF2-40B4-BE49-F238E27FC236}">
                <a16:creationId xmlns:a16="http://schemas.microsoft.com/office/drawing/2014/main" id="{BB7A900B-006E-46F4-831E-5AABAEE45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492" y="1103896"/>
            <a:ext cx="4965868" cy="4598497"/>
            <a:chOff x="1674895" y="1345036"/>
            <a:chExt cx="5428610" cy="4210939"/>
          </a:xfrm>
        </p:grpSpPr>
        <p:sp>
          <p:nvSpPr>
            <p:cNvPr id="1051" name="Rectangle 1050">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054" name="Rectangle 1053">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2"/>
            <a:ext cx="4860256" cy="452926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6D4BF-121E-1049-7D1E-775D9477D099}"/>
              </a:ext>
            </a:extLst>
          </p:cNvPr>
          <p:cNvSpPr>
            <a:spLocks noGrp="1"/>
          </p:cNvSpPr>
          <p:nvPr>
            <p:ph type="title"/>
          </p:nvPr>
        </p:nvSpPr>
        <p:spPr>
          <a:xfrm>
            <a:off x="838200" y="1254952"/>
            <a:ext cx="4324642" cy="2939655"/>
          </a:xfrm>
        </p:spPr>
        <p:txBody>
          <a:bodyPr vert="horz" lIns="91440" tIns="45720" rIns="91440" bIns="45720" rtlCol="0" anchor="b">
            <a:normAutofit/>
          </a:bodyPr>
          <a:lstStyle/>
          <a:p>
            <a:pPr algn="ctr"/>
            <a:r>
              <a:rPr lang="en-US" sz="3800" b="1" cap="all" spc="1500">
                <a:ea typeface="Source Sans Pro SemiBold" panose="020B0603030403020204" pitchFamily="34" charset="0"/>
              </a:rPr>
              <a:t>What does this mean for 2024?</a:t>
            </a:r>
          </a:p>
        </p:txBody>
      </p:sp>
      <p:sp>
        <p:nvSpPr>
          <p:cNvPr id="1056" name="Freeform: Shape 1055">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58" name="Freeform: Shape 1057">
            <a:extLst>
              <a:ext uri="{FF2B5EF4-FFF2-40B4-BE49-F238E27FC236}">
                <a16:creationId xmlns:a16="http://schemas.microsoft.com/office/drawing/2014/main" id="{FEA9761C-7BB2-45E5-A5DB-A0B35362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0" name="Oval 1059">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2" name="Oval 1061">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6" name="Picture 2" descr="Is America ready for a Biden v. Trump sequel?">
            <a:extLst>
              <a:ext uri="{FF2B5EF4-FFF2-40B4-BE49-F238E27FC236}">
                <a16:creationId xmlns:a16="http://schemas.microsoft.com/office/drawing/2014/main" id="{C1201A97-F906-45F4-5E7D-EDD36132985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934" r="16609" b="1"/>
          <a:stretch/>
        </p:blipFill>
        <p:spPr bwMode="auto">
          <a:xfrm>
            <a:off x="6094114" y="1321031"/>
            <a:ext cx="5428611" cy="4210940"/>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1064"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rgbClr val="FFFFFF"/>
          </a:solidFill>
        </p:grpSpPr>
        <p:sp>
          <p:nvSpPr>
            <p:cNvPr id="1065" name="Freeform: Shape 1064">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6" name="Freeform: Shape 1065">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9" name="Freeform: Shape 1068">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1071" name="Graphic 185">
            <a:extLst>
              <a:ext uri="{FF2B5EF4-FFF2-40B4-BE49-F238E27FC236}">
                <a16:creationId xmlns:a16="http://schemas.microsoft.com/office/drawing/2014/main" id="{8B6BCBAB-41A5-4D6D-8C9B-55E3AA6F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chemeClr val="tx1"/>
          </a:solidFill>
        </p:grpSpPr>
        <p:sp>
          <p:nvSpPr>
            <p:cNvPr id="1072" name="Freeform: Shape 1071">
              <a:extLst>
                <a:ext uri="{FF2B5EF4-FFF2-40B4-BE49-F238E27FC236}">
                  <a16:creationId xmlns:a16="http://schemas.microsoft.com/office/drawing/2014/main" id="{755217F1-B506-4443-A399-CFFA441CD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3" name="Freeform: Shape 1072">
              <a:extLst>
                <a:ext uri="{FF2B5EF4-FFF2-40B4-BE49-F238E27FC236}">
                  <a16:creationId xmlns:a16="http://schemas.microsoft.com/office/drawing/2014/main" id="{CB8C0F31-7A0C-4630-A379-0B4719A1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4" name="Freeform: Shape 1073">
              <a:extLst>
                <a:ext uri="{FF2B5EF4-FFF2-40B4-BE49-F238E27FC236}">
                  <a16:creationId xmlns:a16="http://schemas.microsoft.com/office/drawing/2014/main" id="{12D43873-56D9-4AC1-AB59-A1E78D679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5" name="Freeform: Shape 1074">
              <a:extLst>
                <a:ext uri="{FF2B5EF4-FFF2-40B4-BE49-F238E27FC236}">
                  <a16:creationId xmlns:a16="http://schemas.microsoft.com/office/drawing/2014/main" id="{1B2197D5-22E1-47CC-83CF-9E64CCD57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6" name="Freeform: Shape 1075">
              <a:extLst>
                <a:ext uri="{FF2B5EF4-FFF2-40B4-BE49-F238E27FC236}">
                  <a16:creationId xmlns:a16="http://schemas.microsoft.com/office/drawing/2014/main" id="{05DC5D97-506B-47F6-B9A7-D8FA26C88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047ED2CC-B4DD-60E5-F961-001BBBB9F555}"/>
              </a:ext>
            </a:extLst>
          </p:cNvPr>
          <p:cNvSpPr txBox="1"/>
          <p:nvPr/>
        </p:nvSpPr>
        <p:spPr>
          <a:xfrm>
            <a:off x="873980" y="4148606"/>
            <a:ext cx="3973902" cy="1477328"/>
          </a:xfrm>
          <a:prstGeom prst="rect">
            <a:avLst/>
          </a:prstGeom>
          <a:noFill/>
        </p:spPr>
        <p:txBody>
          <a:bodyPr wrap="square" rtlCol="0">
            <a:spAutoFit/>
          </a:bodyPr>
          <a:lstStyle/>
          <a:p>
            <a:r>
              <a:rPr lang="en-US" dirty="0"/>
              <a:t>Kansas Primary Day is August 6</a:t>
            </a:r>
            <a:r>
              <a:rPr lang="en-US" baseline="30000" dirty="0"/>
              <a:t>th</a:t>
            </a:r>
            <a:r>
              <a:rPr lang="en-US" dirty="0"/>
              <a:t>.</a:t>
            </a:r>
          </a:p>
          <a:p>
            <a:r>
              <a:rPr lang="en-US" dirty="0"/>
              <a:t>Tuesday October 15</a:t>
            </a:r>
            <a:r>
              <a:rPr lang="en-US" baseline="30000" dirty="0"/>
              <a:t>th</a:t>
            </a:r>
            <a:r>
              <a:rPr lang="en-US" dirty="0"/>
              <a:t> is the last day to register. </a:t>
            </a:r>
          </a:p>
          <a:p>
            <a:r>
              <a:rPr lang="en-US" dirty="0"/>
              <a:t>General election day is Tuesday November 5</a:t>
            </a:r>
            <a:r>
              <a:rPr lang="en-US" baseline="30000" dirty="0"/>
              <a:t>th</a:t>
            </a:r>
            <a:r>
              <a:rPr lang="en-US" dirty="0"/>
              <a:t> this year. </a:t>
            </a:r>
          </a:p>
        </p:txBody>
      </p:sp>
    </p:spTree>
    <p:extLst>
      <p:ext uri="{BB962C8B-B14F-4D97-AF65-F5344CB8AC3E}">
        <p14:creationId xmlns:p14="http://schemas.microsoft.com/office/powerpoint/2010/main" val="2508502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7270F63-3B4B-5CDC-66BC-D4C8ACC1887C}"/>
              </a:ext>
            </a:extLst>
          </p:cNvPr>
          <p:cNvPicPr>
            <a:picLocks noChangeAspect="1"/>
          </p:cNvPicPr>
          <p:nvPr/>
        </p:nvPicPr>
        <p:blipFill rotWithShape="1">
          <a:blip r:embed="rId3"/>
          <a:srcRect t="32921" r="3" b="24924"/>
          <a:stretch/>
        </p:blipFill>
        <p:spPr>
          <a:xfrm>
            <a:off x="198740" y="171717"/>
            <a:ext cx="5797884" cy="3164031"/>
          </a:xfrm>
          <a:prstGeom prst="rect">
            <a:avLst/>
          </a:prstGeom>
        </p:spPr>
      </p:pic>
      <p:pic>
        <p:nvPicPr>
          <p:cNvPr id="15" name="Picture 14">
            <a:extLst>
              <a:ext uri="{FF2B5EF4-FFF2-40B4-BE49-F238E27FC236}">
                <a16:creationId xmlns:a16="http://schemas.microsoft.com/office/drawing/2014/main" id="{02644080-17CF-C36D-E7A7-EFCDCE58B019}"/>
              </a:ext>
            </a:extLst>
          </p:cNvPr>
          <p:cNvPicPr>
            <a:picLocks noChangeAspect="1"/>
          </p:cNvPicPr>
          <p:nvPr/>
        </p:nvPicPr>
        <p:blipFill rotWithShape="1">
          <a:blip r:embed="rId4"/>
          <a:srcRect t="25727" r="-2" b="32070"/>
          <a:stretch/>
        </p:blipFill>
        <p:spPr>
          <a:xfrm>
            <a:off x="6195373" y="171717"/>
            <a:ext cx="5797883" cy="3167426"/>
          </a:xfrm>
          <a:prstGeom prst="rect">
            <a:avLst/>
          </a:prstGeom>
        </p:spPr>
      </p:pic>
      <p:pic>
        <p:nvPicPr>
          <p:cNvPr id="19" name="Picture 18">
            <a:extLst>
              <a:ext uri="{FF2B5EF4-FFF2-40B4-BE49-F238E27FC236}">
                <a16:creationId xmlns:a16="http://schemas.microsoft.com/office/drawing/2014/main" id="{08FB5213-58BB-C646-D9DD-DBBEED53319F}"/>
              </a:ext>
            </a:extLst>
          </p:cNvPr>
          <p:cNvPicPr>
            <a:picLocks noChangeAspect="1"/>
          </p:cNvPicPr>
          <p:nvPr/>
        </p:nvPicPr>
        <p:blipFill rotWithShape="1">
          <a:blip r:embed="rId5"/>
          <a:srcRect l="14621" r="11005" b="-1"/>
          <a:stretch/>
        </p:blipFill>
        <p:spPr>
          <a:xfrm>
            <a:off x="198739" y="3510858"/>
            <a:ext cx="5897261" cy="2789948"/>
          </a:xfrm>
          <a:prstGeom prst="rect">
            <a:avLst/>
          </a:prstGeom>
        </p:spPr>
      </p:pic>
      <p:pic>
        <p:nvPicPr>
          <p:cNvPr id="18" name="Picture 17">
            <a:extLst>
              <a:ext uri="{FF2B5EF4-FFF2-40B4-BE49-F238E27FC236}">
                <a16:creationId xmlns:a16="http://schemas.microsoft.com/office/drawing/2014/main" id="{20E01245-2557-43F6-1309-E591ACAB5E86}"/>
              </a:ext>
            </a:extLst>
          </p:cNvPr>
          <p:cNvPicPr>
            <a:picLocks noChangeAspect="1"/>
          </p:cNvPicPr>
          <p:nvPr/>
        </p:nvPicPr>
        <p:blipFill rotWithShape="1">
          <a:blip r:embed="rId6"/>
          <a:srcRect l="9792" r="12796" b="-3"/>
          <a:stretch/>
        </p:blipFill>
        <p:spPr>
          <a:xfrm>
            <a:off x="6195372" y="3510858"/>
            <a:ext cx="5797883" cy="2789948"/>
          </a:xfrm>
          <a:prstGeom prst="rect">
            <a:avLst/>
          </a:prstGeom>
        </p:spPr>
      </p:pic>
      <p:sp>
        <p:nvSpPr>
          <p:cNvPr id="22" name="Title 21">
            <a:extLst>
              <a:ext uri="{FF2B5EF4-FFF2-40B4-BE49-F238E27FC236}">
                <a16:creationId xmlns:a16="http://schemas.microsoft.com/office/drawing/2014/main" id="{1F3EABB2-26B1-9BDB-E9A0-8DB95240C11D}"/>
              </a:ext>
            </a:extLst>
          </p:cNvPr>
          <p:cNvSpPr>
            <a:spLocks noGrp="1"/>
          </p:cNvSpPr>
          <p:nvPr>
            <p:ph type="title"/>
          </p:nvPr>
        </p:nvSpPr>
        <p:spPr/>
        <p:txBody>
          <a:bodyPr>
            <a:normAutofit fontScale="90000"/>
          </a:bodyPr>
          <a:lstStyle/>
          <a:p>
            <a:r>
              <a:rPr lang="en-US" dirty="0"/>
              <a:t>Alabama</a:t>
            </a:r>
            <a:br>
              <a:rPr lang="en-US" dirty="0"/>
            </a:br>
            <a:r>
              <a:rPr lang="en-US" dirty="0"/>
              <a:t>The Yellowhammer State</a:t>
            </a:r>
            <a:br>
              <a:rPr lang="en-US" dirty="0"/>
            </a:br>
            <a:br>
              <a:rPr lang="en-US" dirty="0"/>
            </a:br>
            <a:endParaRPr lang="en-US" dirty="0"/>
          </a:p>
        </p:txBody>
      </p:sp>
    </p:spTree>
    <p:extLst>
      <p:ext uri="{BB962C8B-B14F-4D97-AF65-F5344CB8AC3E}">
        <p14:creationId xmlns:p14="http://schemas.microsoft.com/office/powerpoint/2010/main" val="69151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768D4BD-0E00-C35E-8D3E-95E1F2A419B5}"/>
              </a:ext>
            </a:extLst>
          </p:cNvPr>
          <p:cNvPicPr>
            <a:picLocks noChangeAspect="1"/>
          </p:cNvPicPr>
          <p:nvPr/>
        </p:nvPicPr>
        <p:blipFill rotWithShape="1">
          <a:blip r:embed="rId3"/>
          <a:srcRect l="10954" r="14824"/>
          <a:stretch/>
        </p:blipFill>
        <p:spPr>
          <a:xfrm>
            <a:off x="-2" y="-1"/>
            <a:ext cx="12192001" cy="6858000"/>
          </a:xfrm>
          <a:prstGeom prst="rect">
            <a:avLst/>
          </a:prstGeom>
          <a:ln w="28575">
            <a:noFill/>
          </a:ln>
        </p:spPr>
      </p:pic>
      <p:grpSp>
        <p:nvGrpSpPr>
          <p:cNvPr id="20" name="Group 19">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21" name="Rectangle 20">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Rectangle 21">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24" name="Rectangle 23">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AE3ED-8D19-9511-5C8F-CD89577EA430}"/>
              </a:ext>
            </a:extLst>
          </p:cNvPr>
          <p:cNvSpPr>
            <a:spLocks noGrp="1"/>
          </p:cNvSpPr>
          <p:nvPr>
            <p:ph type="title"/>
          </p:nvPr>
        </p:nvSpPr>
        <p:spPr>
          <a:xfrm>
            <a:off x="677119" y="810623"/>
            <a:ext cx="4429556" cy="3570162"/>
          </a:xfrm>
        </p:spPr>
        <p:txBody>
          <a:bodyPr vert="horz" lIns="91440" tIns="45720" rIns="91440" bIns="45720" rtlCol="0" anchor="b">
            <a:normAutofit/>
          </a:bodyPr>
          <a:lstStyle/>
          <a:p>
            <a:pPr algn="ctr"/>
            <a:r>
              <a:rPr lang="en-US" sz="6000" b="1" cap="all" spc="1500">
                <a:ea typeface="Source Sans Pro SemiBold" panose="020B0603030403020204" pitchFamily="34" charset="0"/>
              </a:rPr>
              <a:t>What is a poll? </a:t>
            </a:r>
          </a:p>
        </p:txBody>
      </p:sp>
      <p:sp>
        <p:nvSpPr>
          <p:cNvPr id="3" name="Content Placeholder 2">
            <a:extLst>
              <a:ext uri="{FF2B5EF4-FFF2-40B4-BE49-F238E27FC236}">
                <a16:creationId xmlns:a16="http://schemas.microsoft.com/office/drawing/2014/main" id="{2024B9C1-F51B-8382-6FD6-54E2F50794EC}"/>
              </a:ext>
            </a:extLst>
          </p:cNvPr>
          <p:cNvSpPr>
            <a:spLocks noGrp="1"/>
          </p:cNvSpPr>
          <p:nvPr>
            <p:ph idx="1"/>
          </p:nvPr>
        </p:nvSpPr>
        <p:spPr>
          <a:xfrm>
            <a:off x="677119" y="4547167"/>
            <a:ext cx="4429556" cy="1288482"/>
          </a:xfrm>
        </p:spPr>
        <p:txBody>
          <a:bodyPr vert="horz" lIns="91440" tIns="45720" rIns="91440" bIns="45720" rtlCol="0">
            <a:normAutofit/>
          </a:bodyPr>
          <a:lstStyle/>
          <a:p>
            <a:pPr marL="0" indent="0" algn="ctr">
              <a:buNone/>
            </a:pPr>
            <a:r>
              <a:rPr lang="en-US" sz="2400" cap="all" spc="400" dirty="0"/>
              <a:t>Political polls are a snapshot in time. </a:t>
            </a:r>
          </a:p>
        </p:txBody>
      </p:sp>
      <p:sp>
        <p:nvSpPr>
          <p:cNvPr id="26" name="Oval 25">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210" y="245807"/>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210" y="245807"/>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003" y="561378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003" y="561378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0250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800A-FDA7-BC2D-35FA-D045EE19C063}"/>
              </a:ext>
            </a:extLst>
          </p:cNvPr>
          <p:cNvSpPr>
            <a:spLocks noGrp="1"/>
          </p:cNvSpPr>
          <p:nvPr>
            <p:ph type="title"/>
          </p:nvPr>
        </p:nvSpPr>
        <p:spPr/>
        <p:txBody>
          <a:bodyPr/>
          <a:lstStyle/>
          <a:p>
            <a:r>
              <a:rPr lang="en-US" dirty="0"/>
              <a:t>Statistical Analysis</a:t>
            </a:r>
          </a:p>
        </p:txBody>
      </p:sp>
      <p:sp>
        <p:nvSpPr>
          <p:cNvPr id="3" name="Content Placeholder 2">
            <a:extLst>
              <a:ext uri="{FF2B5EF4-FFF2-40B4-BE49-F238E27FC236}">
                <a16:creationId xmlns:a16="http://schemas.microsoft.com/office/drawing/2014/main" id="{8C564038-0AAC-8E02-FDD8-FD6E6345075B}"/>
              </a:ext>
            </a:extLst>
          </p:cNvPr>
          <p:cNvSpPr>
            <a:spLocks noGrp="1"/>
          </p:cNvSpPr>
          <p:nvPr>
            <p:ph sz="half" idx="1"/>
          </p:nvPr>
        </p:nvSpPr>
        <p:spPr/>
        <p:txBody>
          <a:bodyPr/>
          <a:lstStyle/>
          <a:p>
            <a:r>
              <a:rPr lang="en-US" dirty="0"/>
              <a:t>Replicating the Analysis found in Kennedy et. al 2017</a:t>
            </a:r>
          </a:p>
        </p:txBody>
      </p:sp>
      <p:sp>
        <p:nvSpPr>
          <p:cNvPr id="4" name="Content Placeholder 3">
            <a:extLst>
              <a:ext uri="{FF2B5EF4-FFF2-40B4-BE49-F238E27FC236}">
                <a16:creationId xmlns:a16="http://schemas.microsoft.com/office/drawing/2014/main" id="{B86F60DB-9DD9-87E2-A84B-8A8945F502D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96664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D8C4-8168-FEBF-2E62-EDA4E4A46B36}"/>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ECE4BB06-4F80-620A-6A4D-87B07633D572}"/>
              </a:ext>
            </a:extLst>
          </p:cNvPr>
          <p:cNvSpPr>
            <a:spLocks noGrp="1"/>
          </p:cNvSpPr>
          <p:nvPr>
            <p:ph sz="half" idx="1"/>
          </p:nvPr>
        </p:nvSpPr>
        <p:spPr/>
        <p:txBody>
          <a:bodyPr>
            <a:normAutofit fontScale="25000" lnSpcReduction="20000"/>
          </a:bodyPr>
          <a:lstStyle/>
          <a:p>
            <a:r>
              <a:rPr lang="en-US" dirty="0"/>
              <a:t>Images</a:t>
            </a:r>
          </a:p>
          <a:p>
            <a:r>
              <a:rPr lang="en-US" dirty="0"/>
              <a:t>Slide2: Image Source: https://www.google.com/url?sa=i&amp;url=https%3A%2F%2Falumni.berkeley.edu%2Fcalifornia-magazine%2Fonline%2Felection-polls-are-only-60-percent-accurate-which-0-percent%2F&amp;psig=AOvVaw3mfSZhR_7LLMMc1lUQzq_j&amp;ust=1712774952077000&amp;source=images&amp;cd=vfe&amp;opi=89978449&amp;ved=0CBIQjRxqFwoTCMDGoIjmtYUDFQAAAAAdAAAAABAE</a:t>
            </a:r>
          </a:p>
          <a:p>
            <a:r>
              <a:rPr lang="en-US" sz="3200" dirty="0"/>
              <a:t>Slide 3</a:t>
            </a:r>
            <a:r>
              <a:rPr lang="en-US" sz="1200" dirty="0"/>
              <a:t>: </a:t>
            </a:r>
            <a:r>
              <a:rPr lang="en-US" sz="1200" dirty="0" err="1"/>
              <a:t>data:image</a:t>
            </a:r>
            <a:r>
              <a:rPr lang="en-US" sz="1200" dirty="0"/>
              <a:t>/jpeg;base64,/9j/4AAQSkZJRgABAQAAAQABAAD/2wCEAAkGBxMSEhUTExMVFhUXGCAYFhgYGR4eGxseHhsgGiEdISAbHSggGyAmHx4ZIjEhJiorLi4uGx8zODMtNygtLisBCgoKBQUFDgUFDisZExkrKysrKysrKysrKysrKysrKysrKysrKysrKysrKysrKysrKysrKysrKysrKysrKysrK//</a:t>
            </a:r>
            <a:r>
              <a:rPr lang="en-US" sz="1200" dirty="0" err="1"/>
              <a:t>AABEIAMMBAwMBIgACEQEDEQH</a:t>
            </a:r>
            <a:r>
              <a:rPr lang="en-US" sz="1200" dirty="0"/>
              <a:t>/</a:t>
            </a:r>
            <a:r>
              <a:rPr lang="en-US" sz="1200" dirty="0" err="1"/>
              <a:t>xAAcAAABBQEBAQAAAAAAAAAAAAAGAAMEBQcCCAH</a:t>
            </a:r>
            <a:r>
              <a:rPr lang="en-US" sz="1200" dirty="0"/>
              <a:t>/xABWEAACAgAEBAMCCAgJCAgGAwABAgMRAAQSIQUTIjEGQVEyYQcUFSMzQnGRCFJTcoGSsdEWJFSCobLB0tMXNENic5OUozVVdKSzwvDxJURjg6Lhw9Tj/8QAFAEBAAAAAAAAAAAAAAAAAAAAAP/EABQRAQAAAAAAAAAAAAAAAAAAAAD/2gAMAwEAAhEDEQA/ANezEjl1VCAW1m21V0MABSsPXv7sM8RlbLxNNLMixoLdtEpoetCUmh646v8AjEP2T/11w3xDNSuJYnyLyRkFR1x6ZFOxBDMCAR5b7YCO3FoxpvOQDVdAhwRS6iCDNakDvqr074nwBpATHPE1HSxUOaYdxtNse22KOTgmWluR+DrqaRuZrEGsgqCX6XIazQokHYn7bbh8zRkRpkpkVmJZi0RAJO7H50sf0A4CXBG4fS7BrUkFda1RA83a+/u7Yl8gerfrN+/DLj59T/8ATb+smHM2xCMQdJCk36bfYf2HAdcgerfrN+/C5A9W/Wb9+AqDjubtOYHVSnMcqFOkaC9Vy7LAaBQvdwL2NSIuLZr4os78wSsTUKqpalst/ou+lWryY6QD1DAFvIHq36zfvwuQPVv1m/fgLzfHc0rMg5mrlBkJC6TIZFUx2ISBQder8/yUnCl4vm1NXK3VpsKmk6Quoj5m61M2liACI3O+wIGnIHq36zfvwuQPVv1m/fgMfjuZWrE1mVEA0p7DSqpksReyEdDR31axsEJxG8ScSnPD5M2jS6stOJKFoXhRxqB2UENHbVvWw77YA4zEYCMdTCgTdsa271e/2YDeAcczBjVp2VmlDmNQJEZRFYcNV7mrA28xvV4rvD+flYZss838SkkmRpHcK6SIssKtTdQCG6NkdN9zcl/ErfE0zWiLVLNCmhXaxz9F2oegwLahuNSgHpvYLbL+I+YU0KPnC4Qs0q3oQOdmUGqPp3vDbeIpDCJFjA1aaDvIpXU5Tq1ABaKt3P4v4wxXcX8TDLnL/Nq6ywPK7pI7LGEZFLnqsoA+pqsjSavyezudWXNnLcwInJjkDLMU5jSyNGq2GJ09FjQQ3WNxgJsWenQTyczmrlwRIh1A6lTUdBCrY8t7Fhhe2Oo+PyM5UQn244wxeQIxlTmDSSosBa1ehIG5xS8Ayb5jmhebE+XdoZazk0nzg3BUSsyshQqTqAayR5XibkeKSSZuaBYA8cEuiVhKQwUwiUNXMJLaiE0gUTZsdgD7+KvmzKI20iNpNzKppCQbDKCDsWA7lRYxJ8J52eWTMRZiRWaEqoMayIDYJ1WXIN9qHbSfUYp/D3H/AIyyDloObl3nsO55GltIjl69yd/xd1YVteIHFvE4l4FLPFIsU4jE2mKRrQvIVFm7JNP3777YDTOQPVv1m/</a:t>
            </a:r>
            <a:r>
              <a:rPr lang="en-US" sz="1200" dirty="0" err="1"/>
              <a:t>fhcgerfrN</a:t>
            </a:r>
            <a:r>
              <a:rPr lang="en-US" sz="1200" dirty="0"/>
              <a:t>+/FJLxiIZd+VJI5h0I/</a:t>
            </a:r>
            <a:r>
              <a:rPr lang="en-US" sz="1200" dirty="0" err="1"/>
              <a:t>JAkcMwUgdQIJogm</a:t>
            </a:r>
            <a:r>
              <a:rPr lang="en-US" sz="1200" dirty="0"/>
              <a:t>/I4pcxx3Mj6Pmv0s/UY1KqG0oSOSbZ6ZtIBKqBe5wBryB6t+s378LkD1b9Zv34C249mw7LpdgugagNizMoIFQm1VCSSN7QjzFysjxTMSTaNTJHbdbqotQ7IK+aoN0hqYiw6EedAVcgerfrN+/C5A9W/Wb9+ARfEmcYahFOFou2oIGRQBQox9T6iVKja1NEjfEr5bzYJWmNMFDELTE+1ppB7GiYmwLCpV6xgDHkD1b9Zv34YztJG79R0qWrU29C/XAtwrjubmkjUIwVj1My0qr0midANlS9EbEqBe9gq4qPmJa/</a:t>
            </a:r>
            <a:r>
              <a:rPr lang="en-US" sz="1200" dirty="0" err="1"/>
              <a:t>Jt</a:t>
            </a:r>
            <a:r>
              <a:rPr lang="en-US" sz="1200" dirty="0"/>
              <a:t>/VOAqBxA8x4ubl9cenWpkcMuoWt2dr8vWj6HHc3EtABaSAAsEB57+0RYHbuRv8AZiPnoFeR3fh3MkjOqNyUOrSxAok6lI3YCux73iI2Sg5XKPCHMTU7JphI1KoVdjJuQqqo9AAPsC0k4hpFmTLgWB9O3djpHl5kgY+ZniTRoZNURClb0ysxpmA7V78U0vhvJhlA4OrAMy6tMXTooqwtux1Gu1UfdhZ7JRxZSUR5V8uNUQ6tFUsmkKuhiQBuaO3Xt7gNIZNShh5i8LDXD/ok/NH7MLAVHG5NESuqgsJGAJeRALZr3jVj5DuKxT5fiM7khViJHf8AjWYHmB5w+pGLLxRmFSCMuhcNmRHQkZKMkhQG03IF9scxQcPe9M7Pp3IXMysRuVOwk8iGB9KOAiZXM5qR2RI0LL7QOZzA862LQgHf0vEr4vnvyMX/ABk3+HiDmczkBzLaYpEZRMTPMCvJQSNSl7kABHs33GHpIOGKhcyGlUsQJ5dQAj5xGkPq1cvq01dYCZAmeQ6hBATVW2albb9MW2Hnmz5BBy2VIOxBnej/AMnEXKcKyEunQzEuupQZpQ1FQ+4L2DpZTR3ojFPCct8bzOXMYX4s6ai2alBKNGsjSUTQCBluzXffsCF0Mrmv5Fkf94f8DHfxLM/yPIf7xv8A+viORwxdNyKuokKGmcEkFQRTNdjWnf8AGX1GPp+TCPpEokL9I/npo+1sDrSm7HWu+4wEgZLMfyTIfrt/</a:t>
            </a:r>
            <a:r>
              <a:rPr lang="en-US" sz="1200" dirty="0" err="1"/>
              <a:t>gYXxHMfyTIfrt</a:t>
            </a:r>
            <a:r>
              <a:rPr lang="en-US" sz="1200" dirty="0"/>
              <a:t>/gYZiynDX9kKxuqDOTZCt2vsQ6G+3Uvrjjg2W4dmkR4o/bXWFbWGA94vY+44CX8Rn/</a:t>
            </a:r>
            <a:r>
              <a:rPr lang="en-US" sz="1200" dirty="0" err="1"/>
              <a:t>kuR</a:t>
            </a:r>
            <a:r>
              <a:rPr lang="en-US" sz="1200" dirty="0"/>
              <a:t>/Wb/Bw9HHmlGlYMoFPcCRwPuEOB/iE+RilEawXpzCwTEmQadURmBX8fYDYev2Xa5PLcOlISNkfUAQFkYggqH2pqJ0srV3pgexwEx2zpscnKEHvcz7/APJw0EzgFDLZKruua/f1+g74Hos7Ac02W+Kk6czyLWV7C8kTGUgkAKLCnfuR61i8jg4eyM4ZCq0Cea31gCv1vrBlr11CrvAPsM6e+XyZ2r6V+x7j6DELOZ3MQldeXygP1SGmPb3rljX2YiQ5nIGSVX0LEgQpJzn69aOxFXtpCMTvsFYmqOH5peGIQobWxkWOkeRzqdio7MdtSsCewKkdxgHJ+O5mPvFlxuQeqfuPeMtv/wC9Xickue7iHKb/AP1pP8DFfw85GQLelXckKolduzso3B2LaGpTvasBdHEnh2RyGYswsJKCsdMrnZxqU+12Iuj22PocA+Gz2/zGU37/AD0m/wDyMfD8d7fF8n/</a:t>
            </a:r>
            <a:r>
              <a:rPr lang="en-US" sz="1200" dirty="0" err="1"/>
              <a:t>vn</a:t>
            </a:r>
            <a:r>
              <a:rPr lang="en-US" sz="1200" dirty="0"/>
              <a:t>/wMUXFRkAqGCNZpJZEjjHNkCkvqKsWGroIVqcAg0aw3mzBHnjk1y66uQsyXPIC5LMpjAvuFRiD+zvgCAjO1p+L5OvTnPX3cjDTRZyv80yR93Nb/AAMRIW4U5AWVSSQNpZO5IUX1bdTKtnzYDucRc/PkFQNDUp5sSMomkBCyzjL6va+q2r9KEbYCyOXzX8iyP+9P+Bj6uUnrfI5L9Eh/wMVmafKLNyxFamOJ1YzSLfNm5NdR/SPXYDuMWWU4fw+clYmDsoshZpLA1Mnk/wCMrL9qkYDpsnMe+QyZ/</a:t>
            </a:r>
            <a:r>
              <a:rPr lang="en-US" sz="1200" dirty="0" err="1"/>
              <a:t>wDuf</a:t>
            </a:r>
            <a:r>
              <a:rPr lang="en-US" sz="1200" dirty="0"/>
              <a:t>/4YbfIyjtw7JH7JB/bBig8Pz5XMHLCSB0+Nc4RVmJWFwOVINsPaALAi9gfdb/F83BBmWy/KmcryaC5qXW/Odk6V1b6NDMd/ZF+uAuYstMCD8nZQEGwRILBG4I+Z23xMnnzbqytlI6YEGsxWxFdxHtiCcvw86gMw3SaNZqWwbK1tJZ6lcbeaMO4NIcKyNavjEumgQfjctHVVUeZRuxX2jAOlc3/J/wDvbf4ePjrnPLL/AH5tv8PDScLyBBIzMhC7NWclNGgd/</a:t>
            </a:r>
            <a:r>
              <a:rPr lang="en-US" sz="1200" dirty="0" err="1"/>
              <a:t>ndtmQ</a:t>
            </a:r>
            <a:r>
              <a:rPr lang="en-US" sz="1200" dirty="0"/>
              <a:t>/Yy+oxWRvkvjLwM+YAuFYpBmp2EhmDkAU+1ctt7rcYCa/EpVcxtGA+5C/G3sgDUaHK6qG+14r+KcVMsTLSV0t/nLOdnX6pQX7xeCdPDcI+tmP05iby/</a:t>
            </a:r>
            <a:r>
              <a:rPr lang="en-US" sz="1200" dirty="0" err="1"/>
              <a:t>wDuYr</a:t>
            </a:r>
            <a:r>
              <a:rPr lang="en-US" sz="1200" dirty="0"/>
              <a:t>/EPBo4svI6mUnpFNNKy+2v1Wcj+jAEHD/ok/NH7MLC4f8ARJ+aP2YWAgcR4OmajVHZ1CTiUFKvVHIWAOpTtY3xVfwByxBVnldSHtW0EdczTk+xYIdtiO1DBNlfZP5zf1zh7AC2b8FZdll1zTBH5pe2SgJoRC+5S9lUEEkm7skbYhnw7kZHLHNOTJQYF0GtpMsYA1FAbaIEjTtYJAqxi98YcKfN5LMZeNtLyxsqk9rI7GvI9j7icVGZymfeWIhVWJZorAKiTliJxJqOohgHZSoFHYn7Qt+E+HYsu5kVmd20lmcISWWNYtVhBRKqthaHu3xEz/AMqi56Wd25eaW8xqICqqx8u1KgFRoAs2e14r4ODcQCwq+ZchTIsjIw5hAtYZLcFbrqcUQSRsarDua4RnJchnYJXV5ZkdYr2rUmkBtyNj5ir/</a:t>
            </a:r>
            <a:r>
              <a:rPr lang="en-US" sz="1200" dirty="0" err="1"/>
              <a:t>FHbAcZbheQE</a:t>
            </a:r>
            <a:r>
              <a:rPr lang="en-US" sz="1200" dirty="0"/>
              <a:t>/MOYLSUeZrZQH+NLHGurpA6hCgXTXsnvvi0y3hWCPlaNamKIwqwIB5Z09JIHkUUhvaFd8UOX8O5tJndNgwyQJMm5EDOZV7HybYdjv2wsnwXiStGWmY0YC1zEjpnkaYURvqhZFA93kReAeh8P8Oy88eXeUtOSksaSMGktQFDg6dQJEVFgRelr7nEjLZLhuSKStLGrQEZYSSMupSVsRFqB9lgdBNfWq98SuNcOzcmYjeB0iUSJrfUx1RBXDIyHpZtTKVO1V32o0jeCZCuZVxG3MzHMiqwAHjjid3B7mkZyvmfrbmgu4+A5bMO2YjldtcwmtWBTWkZy9jp3GkV3O4wuHcIynDQoDlAxRBrIOpliWIHtd6EW6obXiPwLhGciy08XN0uU0ZfUQwRgpGvYUFJ00vkFs7sRiPkvD+aGby0srao4nkIBkYlA2Xjj8/b1SiRt+wb9ADqTheQbMPczc05oOwJoCVoOXy7011Qn2bsiiN98WEng3KNFHG8YblBRE5C64whBXSwXy0jvd+d3iAfDEry56Q6VaSVZsqSxKrIkCxK7KKsqy6qNjt5jFRnstn0dIBMwkmjm5I5zdLrl4lDM31hztb1RoHtvWAIuJeH8qjnNzSMNBVtR06VKo8V0EqisjAg7du1YeTwpAFVULqqz/GVAK7PrLkbqSVLM2x7XtW2B/iXAeIyc1GbmIyzCjL0ktLE8exHTSLKPcWrth6ThHEpJHuRo4nkQ0k5tVEspfSa2uNowAK9nsCLwEs+GclA8SPI+uSQGMMR1ujyTL2XupkdgNthvdYneGPDsGWXVC8jq0MUHXXsQhlXYKN+pr9dsLxPwJ58vGkMmmaGSOSKV+ogoQCW/GtC4PreK3inAs60riOUCAgKi6yAsfxd42Qgd2MpRg/cDz6QCE7K+C8tGYihkHK5ejqB6YRIEQ2N1HNffub77YWYbJxZ2bMSZjTMmWUSIxXSkSsWElFb9pm3sjesQOGZHPZcB2uQIsSpCJQFCiJI3U9BLMHDuDtdgagNhx4y8JyZt5ZIwoZstLl92rWJEXRe3ZZBq/RtgJOW8N5SZIkSeR1y4FAOuxZ0nUsNPtAohBodJI3BxyPBuTl5kfNeQKVWWPUhG0xzSqw0WOqS681IxCzXAuInXy5CgJJUCYih8T5ajYeU9N9gv3Y6zPBOJMJNMpBYuy1My7nJpGo6R5ZgM32b+7AWp8GRHRc+YbQsSAsyElYZhOgJKWeoAE9yB674k8D8MxZVy6PKxKsvWVPtSvOTsoN65G/RWBzPcF4qRNy5jusqxfPEEM0UOhu3YSJOfdrFbE13xPhnEy0hidxZlKDmja5Ymi2JoBVWbb/Wo2MBbZDwXDCkSJLPcIcRPqXUnMkEj1SUS1abINLYFWTiPnuEZPMS5ic5p71wB9LpUb5d+YgFpdlmNgk3qob4lcbyWdbMK0MgEXzVDVQFSlptQ+tqjpV9DfbvhnhHCZoeHwQGINIhXWC4JAD2XRmBBZR1LdbgCxgIuW8LZAzQypOTLovLESIaQGVjoGmnHzzgk6ttPnuWOGeFuGMNWXmDjLFb0SK6qY00DmAAqx02OoE7nftTvDOCZqM5ANEhEEMqyEMAAzgBQd7Y7dTAdzeJnBMjm0izKugUMg5MepWIfl09NQtC9adW+xutgAjjhvDZNWiYfP8AxfSEYBSYjqidVC6Tq5ai6IYRKPLFh/BCLm85ZJFOuJwqiMIDEHAAATseY9++qrA7w3gOdjy2Th5Ta4TCxeR4yFZITGVUKbMYYBvU6jti0yXDM/qi5k8pTSC4BjDCQGO7IvVGwWXtuOY1AdOkCXhOWeKJUklaVhdu1ajuSL0gAkChYAusQvFv+aSfan/iLgU4BwnisUUUbMQEiiWjIrUQsnOBN7szGMq10KHaiD84hkeIRwRmWVnTlxHMCUqSJLUMFMdAjUAaKnvsw7YA84f9En5o/</a:t>
            </a:r>
            <a:r>
              <a:rPr lang="en-US" sz="1200" dirty="0" err="1"/>
              <a:t>ZhYXD</a:t>
            </a:r>
            <a:r>
              <a:rPr lang="en-US" sz="1200" dirty="0"/>
              <a:t>/ok/NH7MLAVHHeMNlYVdI+YTKQyjvo1nUw+ywcVeU8cjRHzImElI0ulTpGtGbps3SlQCT2BBNA3gtyvsn85v65wPa8x8clY5cugDiGQhQY1EcZpexbmSau5HsDywHeY8Tk5dpo4ZFPMjijEq1raRlXtqsUWq20ix3rfFcfGRCPrhzAliDGQKEoFA+rdh7NpV+epasGzJ4Rmc9zEEwmKctw50xAay/Q9BdW6dlFaaOrUSDh/KS5tssyapFnKrpkeNNSGTqplUCNuWCFNd6OAbzfHpRGWSOUSc9IAkmiiWcByNPcBLYEkA7DDEfil1VTJBmSwtZNITQHDpHQLBSVMj6Q1DpBY0N8cZLifEIolUcPG2kaRIvTqjMjdgF0I55exLGr88WHEZ86kxeONpIxFGeWCgHMLlXAY0xARtZF78tQCCTYM5jxkAoK5XMHUG02tCwrEA1ZXUUYXW3n3FlOBnKZziDZiHmZdUhKuJNLq2k7aSbok9JrTtUgsekvw9ms45IzMHLXQCGLKWLUNQIQ0N7qh2GA++KOKnK5XM5lQGaGMsqkkA0oO9H1vfGLD4esyO2Uh/S8h/</a:t>
            </a:r>
            <a:r>
              <a:rPr lang="en-US" sz="1200" dirty="0" err="1"/>
              <a:t>txqnwj</a:t>
            </a:r>
            <a:r>
              <a:rPr lang="en-US" sz="1200" dirty="0"/>
              <a:t>/wDRvEf9if6uPMPAMnC8gbMs6Zdd5GQAsdrCqD5k0L7C7wGmD4fc1/JIP1n/AH4db4cM6VLfEY9N0Tqk77bbdv7cAPDs7HPMY1yUDxkUkQYpJt2qSy7sdrBu96AwY8L4E+XD5uPKywlPmxAI55hKrHqtmTTQ9P0g2Nw7/</a:t>
            </a:r>
            <a:r>
              <a:rPr lang="en-US" sz="1200" dirty="0" err="1"/>
              <a:t>wAu+Z</a:t>
            </a:r>
            <a:r>
              <a:rPr lang="en-US" sz="1200" dirty="0"/>
              <a:t>/ksX+8k/vYaPw3T9/ikd+R501j9OvbBpD4Ci4nlh8YyByUg9h9epgDqbYajYDH2X8jtXYYT4m4FLkczJlpgQyNQNbMv1XHuI3/AKO4wG/fBj44biS5p505SwKrWs0vYhiSdT7ABcO5D4QoXWJ3hmVZFLUs8juOqNVGkAbuZY6sjub7bjH4NqHTnSO/zYF+tNjTOP8AG5ctyyzwx2OrUHZT1KPaVejbWBsd9P6Qq854yy6qSkWaZuvSrtJGGaNljK2zX9K6R9iba6oXjrJ+NsjJLHCvxrXJIYlvmgAihuSwoG/tsEEAisSB4rLsiQy5VmYAFWMg6gCXroO3ar/FPexiEnjluk83JsHoqRzgNNGzuh2sd/f9lhN49x5ctmRAIpZAIGzEziaT5tFNWVGotYD1XcgDzsRovGmUdQyR5x1JVbXWRqe9K/SeYFg+yQRRNjHWf8Wuo1JLlQjs6xs4mvpO4KhNiAV7nv8Abh0+KZI+YJnywKArQEx696vo9k6Wsi60+eAjy+OMkpQMucXWHZSwlFqgJJ3ex7LAA9VrVDbFr4a4vBnhIYhOFTRZeRwSXQSVWuxSsh/ne44q5fFcnTpzGVsooIaOYLrJe2DVuo+bGmvxiSKrF74c4nJKZklaJnibSxiDhQdwR1gWRXltgMfz3w1vHK6DJ3odlv4zLvpJH9mI/wDlyf8AkX/epcZbxo3mJt7+dff+ccFXwe+A85xEOYgkcFgPLINiRvpWuonsTVDtfpgC9Ph5aqORv7My4/8AIcdD4ej/ACD/AL0/9zAJ4l8FzZWeaAyQMysNK8wB3BF6lUnb3gm/</a:t>
            </a:r>
            <a:r>
              <a:rPr lang="en-US" sz="1200" dirty="0" err="1"/>
              <a:t>dWBeeFkOlgQfQ</a:t>
            </a:r>
            <a:r>
              <a:rPr lang="en-US" sz="1200" dirty="0"/>
              <a:t>/bX9mA2T/L0f5Af+Jb/AA8EPgb4UzxHM/F/izQnls+v4wXHSLrSYxf3487YP/gRv5RJHll5T/8AjgN1y/Hc8D1ZN5AeZsoC1pY6N2bcugFCqsiyPLmbjmc1MDkZSAaXlvpB9rclwCbATsu1nz2w3xXLLFmLXONlpJ1BFRah0o4Ns1qAWKMe30YHntW50RnK1LxAtoaaJpnhYjW7mTUArimVVZFYEg9hV0QusxnuILIpjgJhbLmQ6qMiSgXyjbi77bDue4xxmc1mJMhKczHy3DqAKq11Ib7nzJH6MU8sDNKiS8aVpQrofmkUddkhtL0ppdgTfRtj7IZlWdZOILmk5cfLACqbMuotS3q8x32AHrsB7w/6JPzR+zCwuH/RJ+aP2YWA6yvsn85v65xX+IcjLMsSROUHOVpWViraFtqG3VbBQQa6S2HpuIRwIGkOlWlKaq2BLNVnyHvO2K+XizynVAzoqLqcPlnbWG7aTa2RR2W++AY+TM38YWUMFRSg5fOYgoqOpU2tElpNZerPKUe8ceG8lmIVlSadWdxqDcwsYzoBoKwogMZDdiwEFY6ynGZXimbnLqQij8UlWurfoMlyDuLUj1xCTgitoVnUxhedQhzAFE9WkmY6WJ3CG6323OAdGXzyE8rMwUxdiJGsjUBpAOjcK9126SAbIxLGTzTRzg5tDNpZMvIBQTUKVnUbM1hT2Nb1ijyHDkQUrqAQP/lMzdatXfnbHUN6oX5YszwdUkj0MVbUeWeRI6rsAurUxplGrqJAN9thgHJ+E54kLHJFHEGDaSzuxK0RbkX7S23cEGq7k9fEuKWD8ZgoXa6dm6iRvy7HSQpr8W/PHT5ya1UZltQpXJychDHUdwRQHkO5FAn7LKHONEh5xklIbTqSBx5A9hqsf6w2+7ADPjKOVeE8QE7q8gia2UUCN9O1CjpoH3jAF8E3g2GQ5ZsygcctswsehipZm0qzMRp2VPYutwe940P4QZg/C+IMAwBh7MpU9vMMARip+DnisT5KBYJYWlTKrGyhutWK2BQ3vUO29e4k2GiZbKxxgLGioo7BVAA/QMPYby5YqpYUxAsehrcffhS5hFIDMoJ7AkAmvS++Acxmnw6+GFzOQbMqoE2W6g3mY/rL9gvV/NPrjSJJVUFiQAN7vFB44mR+GZ/SytWVmuiDXzTHAZp+DV7Gc/</a:t>
            </a:r>
            <a:r>
              <a:rPr lang="en-US" sz="1200" dirty="0" err="1"/>
              <a:t>Oj</a:t>
            </a:r>
            <a:r>
              <a:rPr lang="en-US" sz="1200" dirty="0"/>
              <a:t>/Y2NM8S5OV5EaKORiqkApMI9NspujsT07Eg7ahte+X/g6Myw55lXURpKjtqIViBfv2xq3E+LzQhH5AKadUgMiKy7qDWohTQJNkj2T7sBU5PhOZaT505qNfygzSNR9y8obG9/sG2Lefw6rf6bML84ZRpeqJDCht7NN7J22GK3jfFldUEmWLx3HKrieJVVullsmQX1HysH33iVD4hmYhfibBqs/OxEDYkdns3RUbe1XlZAPp4e73m823kLlG3l9VRf6bxw/hkFOWM1mwujRtLvVtvZW76qv0VfTFfkeLDL648vlGePWWDJPEQzOOZIBrlu1bWCuwAG23b7JxlZJIcwmVeVhCWV0mi0qHNFbMgV2IVTYsAefqFm/h65OYMzmgbJ0iQad21Vp01XYfZ9pudkcgsKuFZyGYt1Nqonc1e4Hu7DyrFHD4onYsPiMgIFgc6C9PkxqQ0CdvPzxY8D4wcwslx8sodJGtHN73fLZq9Re9HsMB5Ki4a+ZzvIjHXLMUX9LVZ9w7/ox6+4HwmLKQR5eBdMcYpR/SSfUk2SfU48t+B8w6Z+WVOYZUSVo2ihEzBrrUEJG1Ei/K727jSfDPj7iQ4RPnpmikMUiqglXRzF9liCtajrdRt+IR3wFF4/8LxzcRnmmZ4bAYqBrLvpACKy6guwHtDvYxByvwbBnEmZ15aFlbSgtpekGmbUvSuwsixvti14T8NQeeN83korB65YgdQXyIDWdh36t68sbVleJZfO5YSRtqhmUjULBAIN3e61XngPG+Yj0uy3eliL9aNXg8+BL/P5P+yzfsGDHxt8FGXKSTZYiEozvILOgir0KG9k3VHt1V5AYF/</a:t>
            </a:r>
            <a:r>
              <a:rPr lang="en-US" sz="1200" dirty="0" err="1"/>
              <a:t>gHT</a:t>
            </a:r>
            <a:r>
              <a:rPr lang="en-US" sz="1200" dirty="0"/>
              <a:t>/4jMCP/</a:t>
            </a:r>
            <a:r>
              <a:rPr lang="en-US" sz="1200" dirty="0" err="1"/>
              <a:t>lZQR</a:t>
            </a:r>
            <a:r>
              <a:rPr lang="en-US" sz="1200" dirty="0"/>
              <a:t>/OTAb3xSVdbhsoZOlUBDxAupOogB3B6SF713FYroEhaMxjIBEsMyMYCpsNbUsxA0+e31hXmQxAxlfWxuWzoBRCe3SBJyBpIsNdmiN++K2MAszxxRgiMpIQIgzjz1XlfMaentRG2AtfikZDFuFWyBSBcHUNRJr5ytiWILVfuw1n8nDyJWXI/F3TQFZhFZBkBOnlO1d7N1erzvDUqgColBCwx22hFoFjdKcsRRZgSPKuw3xD4kkenVGq9SIGGhQUIZBSnkAla9GUe7AaBw/6JPzR+zCwuH/RJ+aP2YWApfEWZCRJq0gGVhbaK31g2JJUUgiwRZ2PbzFOwUycpU1yKqKqRmMaQoAI0DOA7DtY6aPfzv+MM/J0ot6ncE6XbSLY3831A7UCPMjFZmoJDINpgdLbrzhfSSNwQAwbUNzZBWvXAN5jJz6VQ5d3OkDVsRQIYA/xpSrBr3AP24+/JswtuS5L6ddUHJZeYzUZygIkAUqNtzRrHEsE2ig84Zuq/41sFuh3Gkk6rFixp92O58tIqt1ZlrIIAllGnSgO5MgJvU10asLtsSQcg4fNqDtCb02tqo0trB3AzJDe07UTXp6FmLgUgVSYdRXWrbqCw6dLLchr13N9NHveOZspOPaL7JsElnLC20gn50A9ySe4AoE7W5OvWQsraQkiE8yWzRodXPHUpYkmrA7EVgJcXDJA6fNbAimCpQU+0KMlg9Tgkars/ZhiPhEqj6ANasCgWILZGnuWJIony33vvjovIEMokOpltraQqtsKABzAVGHV2PYfoPE6dI+fBUm0KyymtKsHJf4wLFiwAQRuDe5AReO5UDhubjkGkUocdOwZlJFjbse+ASfM5VFXVyJs3FEqtWXACEEhkd0pALpkoBxVHUDsYeKzfBc8d/ou7NqY7LeomR97v6xwGcJ44mY4NNpeMSyPEswLaXMo5UWrc1TIqmxtq1YDQZsi0uUEmQLJMqjShzEojB2vYFl23q13qtsZB4i8MZ/NcSC5nM6zI4USIj0BS2VRtIVR50QOljvWNX8AtJrahGKChwHG9dJ2F7+d4vM1wCFZzMquZJBpKhhp0/W3IJQHzCkX6YDNPhP4BMODZaQlk+LuQ6pdGNzpDmySWJCMbbu7e7Ad8F2TlVM3m45HWKKGQZhQKLpy2YabtSwZVsHyY0cad4q+FHKxRmBslmWdwVWGeHQjrRG4f2k9wGALw9m8tmsvI0aclIYZpM3EsjKrgxsilQX7WRSgbHa6OAJvwbWJhzhPcyKT+qcHHjPLI80GqMOaIBOSbMBbYX1DaM+yf5pPYYB/wa1+YzZ8uYn9U4NPG7pzYweVqK0nMlmjFkkd4lIurAGx3+zAVC5VXheWWMPy0Ea6+GNepioj0KDqkjXcELsQRvtvxwzhrli6RwoyAyx3w0qw012DOH16qoUCdOGeVEjMMxyI06gazOb1WuqMbMoDdYq/u7C1lJEeJ4FlysayBWASbMP2k50jElVZaQPRB3JANDASOHZFuZJJGkcbIGYs3DWR2200rFwHJGoUO491XBfhsBEKjKurBrdxwg24BCgC46RhRIY7b32GJeWzcTZpJpTkq1CRpFnzDupSMgFAyBU3oEX1Ld+mGeGZtR0fxY85Q0jDMZmiI5G18oGOl6kcij1Ut3gJ08CQyNGItemAxzCHhxYSsV83+iK0yMYvMofWsXfghfm5jpq2HfKNlidibIbaQ9+oUPdihOXgVtUZiBDa8sGkzF3E2p+bGAKCaLvzJ39914BPzM1NlypcsBA0hAtQSG5nst6qO2Ayj4COUs+flkkSLTGFErEDQGZrNsQB7IP6MTPEvAYEVomldIUTSIjcb6VRiNB0cuULs5tyC3Nfa8UHwScFhzUcwmhaZUnhYxrp1MAkxoamXa9JO42BGHuLT5PLyS5TMSZoIfnAh18oarKxBQ9BUUoNa6rJbuMAH+GODZjNyNloYw7EFQWrSh7k6vImgBXft5413wZmxw6A5Yu0kmjVP1WqMbBRSvurvv7W++</a:t>
            </a:r>
            <a:r>
              <a:rPr lang="en-US" sz="1200" dirty="0" err="1"/>
              <a:t>Bvw</a:t>
            </a:r>
            <a:r>
              <a:rPr lang="en-US" sz="1200" dirty="0"/>
              <a:t>/wABnTLyDKsfqvHKprmRE2R3oNs4P5oO1jFbnM8MmZdlF2GFhmNkWdQ7DtXngD346JFSTP8AxgRrIsCvHMQqa0Dan7E2SFLHa9HmbwL/AAPZdV4vmQgoDKynSdtPziADud6q/</a:t>
            </a:r>
            <a:r>
              <a:rPr lang="en-US" sz="1200" dirty="0" err="1"/>
              <a:t>tOB</a:t>
            </a:r>
            <a:r>
              <a:rPr lang="en-US" sz="1200" dirty="0"/>
              <a:t>/iPimFsqQ5nbMWOSl1EgPUWIsiQnpNsL2XtV4s/gEt+IZmybbJyWfPeSPfAajBJHZKMhdXJoNGSoTct9PVAKTRB8yBQwjOmY9loj1Ny1HLLt1OzEFswCQOptwO4PliQeITqSzsCJVIAjDgKUNbFpwF9SFALA71ROHnaUl4xI/RoJ0s+rWQQygmehVMdPUNvM1YRDl1zMpMTI7CNSVRojZAVfqzdxvv2Hv2w7xfhsio7vHQ0Ri6WgQY1qxISe3ev7MdvmJlAlBkHTek66+boEleePau63uxeI3FZpCkgMj6Syko1kqLB9rmsNJLdq2oemAOOH/RJ+aP2YWFw/6JPzR+zCwDfNCxsxBpWcmvQMx9cZt4Snz/E4jnvlF8uusiOCNEcKt0A4bdydtz76rB3x3hxzOTzECvoaVZEV/wAUlm32I2Hn7rx5vy+dycWUZhFozio0XNSZxZA0hwumgdhtY2s7nbAejszmGkysocDWpKNpGpSQwFgFH2OxrS1XW9XgZTKWhJVl3KoBDqAJQ2a+JAi20AnzA77Vh/4LMiBwSFJVJR1dyu5Oh3Zx7O5NEdt8T28RGHoiy55YSo1MWZQqQuynTl3WrsWDtQ2N4CERLctxnV0R7ayADT9P8T6xQ7nVXYkE4eilYksY30g7XG1yvpDksvxUaVs6NYIsKPPEo+JMyojaTKKFbZgjTuymr7DK77+tbbi+2FJx/NJYkgVCV1LoTMTaTpFBjHBR370dhtW14Bpl0F4xG+hWLClkaybsUcuRV2QNR8t6w9DlGDOxBrqVRpc0WBPT80Om7Fi+/fH2bxDKEDARglSdLJmL9oKKHJ1E9S2mkGjq7Y6m49PTMkVrdJ8zmNXf6ymIECgRYujXqMBReMVrg3EDRU6AKIIPsp3BVd9/</a:t>
            </a:r>
            <a:r>
              <a:rPr lang="en-US" sz="1200" dirty="0" err="1"/>
              <a:t>THnng</a:t>
            </a:r>
            <a:r>
              <a:rPr lang="en-US" sz="1200" dirty="0"/>
              <a:t>/hvNZiGbMwRl0y9GQjuL32HnQFmuw3x6M8fz6+E8Qb1jVtr80jPmAfvAOMy+BP4QY8kTkszSwyvqST8R2pabb2TQ6vKt9jYCt+DzxdIs5JoSBDT2BajfTuO/v388alw3jGfzmbYwPCkcKKZWkBbUXBIiULQFAEt5+z7sC3wp/BM2ps5w5Ls6pIF8j3Lx/3B+j0At4D+En5OXlSZbVpJsg0xPbqBHcbjAEHwm8ahnBE2byJmQaUMUeY5se+oherQGJAFtVC8ZPwzPGIT1/pIjEf5zKf/AC4OfFPwmR5xTGnDMsBvu66m7bMCoUqR7j2sG8AGeyrRMY2qxR6TYNixuNjscBuX4Nf0Gb/2if1TjVeJcKMrq4zE8WkVpjZQp3vcFTfavsxlP4PEJfJZ5AxQs4UMvdSY61D3jvg58QpOkkYVs69RMC0LRBbJAW1arYb0e2+4byBzP8IaGONTnM+dUqqGQK7C1KjVUZAjs6ixGxresWKcAIQr8azJvsxcFhsw2JWvrXVfVX0wO5ifOWFRs/pC3rRMs3UXYkNqHdKC9yCPIm64kzefKjQ2fsMdVxZSzqK0DV6dADHtZ5gs7DAFHhlBybEmYcFmAOYFSCjpqioOnaxfcG/PEyTMoJVhKNqZS4bQSmxAotWkMbsAmzRwHSzZxSwEmfaxuFjy5EbB++pqJ2WwOxWQEqLrEVs/mm3WbiFe2dEWWa9NDYKTXbtVeos4DRSo9McuKU16YC6zelRrzwcJIdeiEecjAFTqRnJChRQFMvbcYu/DU0rQPzTOWBNmZUVtxdDl7UO3YdjtgMC+BXj+Xy0mbTNECGSAlrv6p0kbb2VdvuOIeYyuXnnmOQKxZPVq0SuCCAo+oepdwxFk3t27YHfCHA/jmZSNjpiHVK52AVQWO5oAkAgWcSM14ZeUTzZJWmgilKsFFuik/Nsy9yrC+oDbS115haSeKDlso2TRkcAty2WiFDEk13vudzgKZie5vDmXyzu2lFLN2CgWxPagO5PuGND4F8FkyQvneJAwZeFTI0W3NlC76RR+b1ezZ337eeAzhms2e+NN/B9/6Qn/AOxyf+JHjNs1KHdmChAzEhR2UE9h7h2xpHwAC8/mADV5OTf0648Bq8cq6DoZvpipAMb6gdwSSuxBsC9/aG9CnpcxqKK5AdSW1kIKqyz2Y+lhoCGhVarA7hvjPEGHONvHpLRIIyFLkPalQJrDKL1EqNSvtWGOH5wrJXPaSPp0UxfXRZSob4wzLb6lJdQOg37gkiRSjuToLigg5OpSGDmPdN7LbL1G2PbDWf3jfSNSooj1LpK/SK3dUFNvRWwPdiHlZpQU+emLq2hkL6rIHck5nQSGtSBuT6Vh5M07wzgmQpQZNbh+lplAthM+o2rUdIrcfaB5w/6JPzR+zCwuH/RJ+aP2YWAzz4as9mIuG1ly4Mk5jfQLJQ6yRsLANDcfZ54yrhXCI87lSzpNDmInjjm0IamiZtIkII2ZDp1MLsUSLNj0PxXMhISCJLZ2ClFkNMGLAkxDUFsb+vbzxR5h3IW0nKOLcrNmwVIpWUARBwDYI7E79qvARPgx8WZjORSxZjKmFsuiqGAIWTYr0qVAHs+RI6sdcJWJWkdoBsrEkxaWF2pAAhBcb6dr7+7FnHxWZI2QwswDMg1HMMxp6NkQXWkkhlsbUDiC8bWYhlRVqznm5vYL85s3J6j0jpB3ut7IwFVMYly7oscSaqL1GpRwfpWb+KlN1C99jylHTZx0nB40dS6IUBHMUQREBjbIvTlLZWrdwekt69yr5ZnAHzQrSx9jME7Fgu3JsdlsHcb1YonlOLZsg/NRg6A69M9HroqfmrBA8u/nVdgoEjcaAxNoXmkZIBZWTQ4O+UIZielgulq3NntXGAOZHePQDZULlwaJWwpb5P1abOnVufUE4N5OLygFtA09OkaJdRBskFdOzDbb12NXjs8Rn1AcsEN7NLJYsii9qAux3+w+mAG/</a:t>
            </a:r>
            <a:r>
              <a:rPr lang="en-US" sz="1200" dirty="0" err="1"/>
              <a:t>Gyf</a:t>
            </a:r>
            <a:r>
              <a:rPr lang="en-US" sz="1200" dirty="0"/>
              <a:t>/AAnP7V8yu1VVRp5aVqvsH2DHlzHqnx1Kx4RxBmFMY9xRFXHH5Hcfpx5WwG0fAv8ACXy9GQzj9Gy5eQ/V8hGx9PIHy7dqrSvGPwc5HiNtJHomI2mj2b+cOz/pH2EY8m43j4K/hJGYgOQzchWfToglvdwekCyPbWxR+tXqNwyXJuuUkzLBVniKz5WOXYbsjIJFFk7qb9KY74Z4NJFIpy8506voZd+h/IN/qE9/Q79rxpfG/gYhigdYs4zZtF1aHQIsoq6Sz3rzBYXsa8sv4VwpZlc8+GN1ICxytoMl+jEaFr1YgYDcPwdIGjgziOCGWZQQfzMHXibw4c1Kj8vKOFXT8/</a:t>
            </a:r>
            <a:r>
              <a:rPr lang="en-US" sz="1200" dirty="0" err="1"/>
              <a:t>EXbc</a:t>
            </a:r>
            <a:r>
              <a:rPr lang="en-US" sz="1200" dirty="0"/>
              <a:t>/VYMNIq9qN3gM+BWDMRZTOpoTno4CW3SzCPp1Muq96BIvaqvYku47x+WCRF5mTRimoxSylS24UENWws17J+3fAVWd8IR6FXMjI2dMUBaIgAl9WhVZ99QMlgGyW9Bh6DwS0ccgRMjzGUIjNAdIQimjZAw1KbejYIDVv3xIn8RNJy2jbIzrK/wDFxzDbMoVWKkK107EWANIq++3HDPFczswk+KBELGVllfoWNgrk6owCRv57YBnh3haOSQywnJNlXkW0SFSHEbMCC1nqV9wR5qcc5Xw3y2jjJyJzEYMmXXllWAIKu3tE1rMe6gbCr3xzkPGSLss3DUi0toVZq+c1dj0jT7QJWtVnzw8PFTFRmT8nhNLqshzBosKOkOY+3a6/swEGL4PnV9Qi4dW1AwyGqZjtchrYhfdQ2oAYN8hw2LLxcuGNY1r2V7dq/sxRT+KXaN5Mv8VlVJNLlZixUHSFtUQkMWJBU9qH2YsvDvGPjULPqhYglW5MmsLsDRJUFWo7qRY27dgHnThsccGRQrTmUFnI73+JRHYe7a9+14b+B/PZhOIgwugDI5mV5OWroBbdQB0lfbBr6p8rwO53jZflKoqONQoXzbajf9OIXD8+8Dl4jR0sm4B6XUodjYuicAZeHeErk+M5VTItakljAJJOrdI2OldLMpB3H1h64038IjPKuSjh5wVnfUIgLMmnzJvpVbv3nT6HGAScRlM3PLnm69esbENdgiu1eQHbBz8J2ZzE6ZKXMsglkyquyLuSq3pkc7dTanOkbLR7k4DPMaj+D9tnMyfP4qw++</a:t>
            </a:r>
            <a:r>
              <a:rPr lang="en-US" sz="1200" dirty="0" err="1"/>
              <a:t>RMZdjUfgA</a:t>
            </a:r>
            <a:r>
              <a:rPr lang="en-US" sz="1200" dirty="0"/>
              <a:t>/</a:t>
            </a:r>
            <a:r>
              <a:rPr lang="en-US" sz="1200" dirty="0" err="1"/>
              <a:t>zvNXt</a:t>
            </a:r>
            <a:r>
              <a:rPr lang="en-US" sz="1200" dirty="0"/>
              <a:t>/FT/AOImA0vOQP8AGJSoKsZWDS/N6lVttJDQ+zpZmF2dzTVsZ2b4ZrVrkyyytGqCUSrrKgjWt8miuyr27DcC8cZFi8w5gYgg6tSkg7HezO16d9qJ9N8M5iAdFCNUIRhqjcgnToYqBLcVAm1rqK9ySDgOn4HJUo52WQM2kIrx0NwxUlsuTYpSPPYel4YXh7xQyapYGUIqKsboSvzytXTCh26vPuTt54l5rLl3EaRhWQlqZdeph3BqcamNudTHZTXfEfPheXrVdIdWLXGRb85Sx1FyQDYIBBHoRvgDrh/0Sfmj9mFhcP8Aok/NH7MLAdZX2T+c39c4h+JBeVmBXUNBsVdjz289r9P0YkxzKiMzsFUMxLMaAGo7knYY+Zp4nQqzgKwqw+nY7bEEEfaDgA3g6wzTCN2Qqw2UuvV56QFzDOp86II6T2rB2Bigm4PlEIJleMqoFjMyJ01tdSC9lJs/i35YtIs5CqqBMhFUpMgJNUO5NsdxZ9/vwD8ke1D19/7xjtcRFzcJ7TKdr9sdu19+243+zHzNZ+PQxE8S6TRZmGlSNyDTCjQO17YAe+R42zziRQ4JLboNiwB7hbsUKa79+2xfgQjz8iSGaTKqGGznmou2y3vMRexFED2e+CN+KQBWYyoFUgMdQoE9r9LwAv8ACV/0XxL83/yR48pY9VfCNIG4VxFlIIK7EGwemPzGPLuVgB6nJVB3IFk+4DzP7MBHx3HqBDLYINgi9iPMEYkNm6sRKFH4xFv9ury/m1jnmTFddyFQaLW1X6X28/6cAf8Ahz4Yc3FUebVM5D5iQDX9oaqJ/OB+0Ys+MeDMnxKGTP8ACBZCnm5QtpdH76lFNfn0dj5NtRzBeIt2cLIP9cWf1hTf04t/DfGpeHyrnMo5pSFkRvQ/VcDup8mHY12NWGw/g5LWVzVltfOAcMOxC/bf22BVYMPF0s4mQRmcKU35UkCm7b6swsn2dwa/</a:t>
            </a:r>
            <a:r>
              <a:rPr lang="en-US" sz="1200" dirty="0" err="1"/>
              <a:t>tG</a:t>
            </a:r>
            <a:r>
              <a:rPr lang="en-US" sz="1200" dirty="0"/>
              <a:t>/gN4qc2OIZlkRDLmQ5VBSi0H/onzNnF94yy5aYEQ8yogSDlOeHALkoGLABqvprzG++Ai8LzE8TPI7ZrQisQMxNltDOAAF+b9ktu3eth60I4kzQU9XEA4KrRlyIc2CWsC1FV63uTWIuXgCtpXLsicwyKi8LYBZApVG1E6QVGmiO5UV3o/Z8jfOkfLhnJFMeGAt1NrZwotnJW0b/AFipqhgLHh2azAPLlGaHNBQSSS5UaNV9ahDvpClu179j9XjP5zMkLGBmV0lkV+dlVaWqOsLTAuN6U0NJs79mOI5OgsfKLFCFUjhmtdKJSrsDQGp9J2A1ketsZ3L64o0MOlNAbQeFki2VSdiSFY0LB7UBdjAEOdaUvmU+fCtCrRlZIVAdQDoXfUsjeptdr+17wsZBlJRJziys+87RO1hRYuLYqGsdQDbGxgdz0eoiZ4ba6DHhhkfUCzA9JJoLylBBrUh9QBf+GFb4tmWdQGd2dj8WbLli0SksVc2xJ7t/NO6nAeSMLDuVy7SHSos1Z8gAO5JOwA9TiSsscR6VWVvNmvR+hdiftb7sBBwSeLOKrPKCpBWPKwwrv+Ki3X6dX9OHvCmRzWdkCRyLChYAsEAFkjYBF6jvdE/</a:t>
            </a:r>
            <a:r>
              <a:rPr lang="en-US" sz="1200" dirty="0" err="1"/>
              <a:t>acG</a:t>
            </a:r>
            <a:r>
              <a:rPr lang="en-US" sz="1200" dirty="0"/>
              <a:t>/in4PctBBK6TPmJUIBHKjUXsNylMO9eZutsBj2NS+AFf4zmz6Zb/8AkX92AXjHAZIGKsjqygF43FOoIvV26kquqhV7gYPvgDWsxnP+zD+l1OA02CSPms0ahBd2qKWhIXVQ+ZAGqtJDMTbGsSvljMFN5GQMnMDUCyBVa7HxfSbIAruCRV3Ra4ZzQNTL0d1UrOdRVtgRrbQb7tpIry3xxli0cgUiVmbavniCACdG7lV3o8wbeo2OAmtxOdgmmbYoGugSS7EKGHJ2AOgHYEauxxDz/EpXgMbsxI3cMAGPVGVNctenc+m/4wx8VH1GPTIdaBlKicdSL0am5p0W3e61abNd8McRBGtdMmnlLTNzSKV41Fln0azsa06u/</a:t>
            </a:r>
            <a:r>
              <a:rPr lang="en-US" sz="1200" dirty="0" err="1"/>
              <a:t>peAO+H</a:t>
            </a:r>
            <a:r>
              <a:rPr lang="en-US" sz="1200" dirty="0"/>
              <a:t>/AESfmj9mFhcP+iT80fswsBWcXWTkkxE2DISoYAtudhaNeB/MJq5eqMqjG75bWqdtNNleijqOk6SCRvvi08SQhkjJQMVkcqSoJB13tcUleXodhVnFc+SUjQV1M7N3jXYs66mA+KkAn2iW7k96ogPsjmwzK5TWLUxvSlOyhfi1spD1qPpQIOPkcTkBxZAJoMmgtICCe+XGkFFAsblqUHbDM+TjoJygVSN1U8tSNWotq3ypA6qPTag76ThvNcOAij5cYeJFLJaL+Pu4UZNiGNodu+9DayFrldHLdnWdWU22iMdiaoXGNQGxIomhYvFhl5YWBNTbEWWj72wF7rv3o+em8UbZMJqiSFb2cgxkLq5QZyG+KFTsNN+fMcbEKo5XJEMYUXpcdSGMKuw1dxlNJF6KO3tN5isBckx66/jZN7miBtQ32AI3J9NidtsJliHR/GelGegT1BSQb3tj6A+oxFgjLO0mk6WZ7JTqK7GqOWuiAdid9hfpHhj+cDcsqNOptCE7airD/NQXPlouyPLAMeOEHyRnlUsQ1BSxJPUI6u/t+6seYc7MGNL7C7J9nqfee5x6V8fZoR8FzxKabpAtGl1BFAAKqQBdDYbAfbjzFgLngPDGM+XEisIpXUMdwChfSQTtsaI7+WPT0/AYszkJIHSOJJB9ULSjpo0uwIAX/wBsecuGeJY44MohjOrLzuXobSRSUaJvupDEA33BHnjUuD5gsYEjz88kbyHRF0M/LAY9RBO/SBuoogkjYkhnPwoeDIuFyQpFLJJzVZiXAGwIAqv098B2WmKNqG/kR5EHuD9owY/CZxGWU5UT5gTSiLW9LWgvTUT2Y9uxoV7zgJwHof8AB5iC5fNhTamVWW/Qxgj9Pl+jBx4g4LJNKHEcLhY6XW8isGAfYaDWkkp7+/</a:t>
            </a:r>
            <a:r>
              <a:rPr lang="en-US" sz="1200" dirty="0" err="1"/>
              <a:t>ehgB</a:t>
            </a:r>
            <a:r>
              <a:rPr lang="en-US" sz="1200" dirty="0"/>
              <a:t>/B/wA2E4ZmnCM7xysdKi2YCMMqj1a9Q+7GiZ/xA0b6RlZ5By+ZqVR31adFE6tW4PaqvfbAUEfhfNBlbl5RaYNQlzFCiDtex7sdJFEhftxPj8MOc1zHWLlanPTJKHHVaEb0b+sNhfa8SE4tFmZIkky2ZR1ktC8bqqsqmjqGxBFgdxvjp/FiAC8tm9wt1A5A1abGw8tRv81sBKXwzlhJzQrhtevaRwC1g2V1aT7I8vLDcvhTKsnLZGK6y4BdzTGrIJax2G3bEfJ8Vy+VhijihzJTTaqsUjlbJJVu5DXex93qMRk8QwGfnHK5wShOWDyZCNBezsOmxV+ouvOsBaL4XywjWLQ2hb0jW3TZDGjd9wCPQ3WHRw6LLZeZUDBSrO2pmc3po+0SewG378cvxwBiogzB0xGYkRmqoHQL2Zzfsj0OO8pnVzUD9E0YIKMJEZGFqCaDDetVahYsGrwHkLOERRrEPaYB5TW+4tU+wAhiPU+7Fdh7OTa5GffqYnfvXl/RhnAav8HXD5FjikEYA0+2Gpm1Obqj7Xsrpq6WxjVp+JRwDLOzR8s6QUSiASO4ragw3+3GD+Ec4ulV1OrkqpK9RbS9rS9rWlu/LBbxWdIMtLDLDIs7JYtwyRlwCWU+RJ8h23HlgGfh+Ss3ls1Gb1R6GZe1g6wD5G0kH2gH0OJnwIQrzszIvsvllNUKU8w6l7dgRt7iLvGf8f46r5LL5VWZ3DNLMxBrVqcLV9zpO5G3sgdsHH4PU/VnULdo1YLt5tRP6KX78BoOWbSuoBES7phEEawYiDpksNTbX+Kfsw3FlYYgW6BIlBX0w6gjMetuuz0uAWFEgrsd8Ox57TErAjY0pV1YL5nflbOykDRRGkA7HEjM55FeWOlcXqZAUPUqHaigFK1HVYI0X62FYiJHRCRIUUpqKxg3ovpIk1BiCVN7U3lhsvHToqxdEdgoqAdUkeoAq532AO2+nz74mnMUVYyKVKKTqlj0SlF335WzdRQ6asgdvNiVzy21MCzLqYF1LDrj00FRejSAQaF6m77YDQOH/RJ+aP2YWFw/6JPzR+zCwFPxtiFjpC4MkgIDIp+tvbyp23YgXsDt54r8vw6XWEZaQvfMpANILNppZtR1FrBA2sWMffGZflRaIopbmcOshUDTUnbWwG76F/nb0NxR/JmXjVKjyx0GkZMrEFVi5bv8YCnZQ2n3A+gAEnycom3zUWtn1FdI1NpOugS5IoOL9x7C8PZHglRgJNGdywKxiqKhduskbA735+4YpH4bA7cnk5XQquFjaCM0XIfap72vqWuogmwKw3wfPRw6pYTl0jG0hjy6Jq0NpCFvjJ0sbIXUNt9sASngFAhJAlqR0xp7Rvr3B3o1RsHH3+DyUlFQUJYVGndgFPtA1tY2rviBLx2ROrmIyK1NQi6vrbE5gVa2BsT0GxiMviVyD8/GGUkEEQ7kMAVH8ZFMlkGzW3rsQsx4WjFFGCHbqEUV3QUndNr3/WPurvMeGIm07KNIbblRmyxBJ3Q0TXl3xDj43KCmpgWos8YEIOm1IN/GCFsMANz3s1thscel06tSigCfot1YMVcETkBenzI798AN/Cxk1h4Jm41qlliGwA+tEewAGPN2PSfwqOZOBZhydRZomJAFe1H20swrbyY/</a:t>
            </a:r>
            <a:r>
              <a:rPr lang="en-US" sz="1200" dirty="0" err="1"/>
              <a:t>bjzZgL</a:t>
            </a:r>
            <a:r>
              <a:rPr lang="en-US" sz="1200" dirty="0"/>
              <a:t>/wlwxM2z5QkLLIurLuTQ5iAnQfIBxYs9iFw4/E81khLlZEVGBAeKRLIYbh77hqIIIO9+/FBl3KsrK2khgQ34pB77b7d8G3iKRc0zzOytLIvVLQ+cbampumFAoAFG6+7ASo+FZLN5REy8KRTSG4gC8kpEfS8krM4SNWNgIq+mALO5N4XKSLpYdxi/TjkXxJsq6cuVAUSSI1zAzhmWWh1jawfdiJ4knWd0eGMgcqmqzZWyzdrFDv9l4DZ/wbf8zzP+3H9QYKPGzIZ+WGy4leJfpWlB0qZG/0VWNm8x2N9xgW/BvYDJ5ok0BPuf5gxr2sXVi+9XvgMr4Q8U0kUHOybo72ya8yXZghVmUyN822ltgTfmN6IvMvwTOhWX4vlV5kYWSsxObsEHerJ/1rvtve+DHN824+Xo06vndV3po+zX1rrv78PRyBhakEeoNj+jABjeFpeSQsMCSSSa5QuYzCgkbKQ6kN9ZyQKHYY7/g1IIdC5eEMhZY6zE4Gh7ZrYderWQfuIogYJ+GPNyk+M8sTH2xGTou9gurc7Vha5efXzfJ0ep5mu+1dtOmt+94AXm8OztEqmCBm5zSsDmJ+k3SMre1soW12F3VYuvD/AA5oIHRhRJv6SST6irdysxG4O1++gScXWGc09RuR5KT/AEYDxJhYJuFeDJpss+a1KI0XXTBwGruNWnSNvf5jA9K6ncKVJJNX0geQG1+vn6YCbwHKtNIIUjkkL7lY92KqrMQF+t5H16TWDrhvDcxno9AjeDJQ/TZiQBRGqfSaQattqAHY963wD+Hc+cvI0ysVdYpAjAkEMyFARX5xxofj7jceW4RkeH5Z3InjGYmLNbaW6tJ9AXs0PxPfuGbcbzayzyPGumO6iX8VF6UHvOkCz5mzjTPwej8/nP8AYrt2J+cHY+X/AOxjJca1+D79Lnf9kn/if+u+2A0/I728TEHV0B2aQIukg6h8a0SEtS3tXn64kz8Sn9rTGANQLtEp196VQMxqFgee2/l2xD4XxCOJwCQysykvKYl0dJZb5SgfjEWdxdeeGuIcZgihiaaLKhlDaQW2XUdwPOzqjNDvr+ywtJeJTUV+bcm9DCJQG2FUrZi9r1G6sUNu+InEuIySRSqygAKuocsKVOqMg6+awYMCSAoNdibG7MvG8oWUaMsYgWt3kAVbot1EkWLQEetjsMPZ1HGWYNlUiAVaZPZCtIjaQfM6tRP6MAX8P+iT80fswsLh/wBEn5o/ZhYCp41CxjWRaJjd2okjV1HalUlrF7Yqeu2ESUQx1VzBGdQUHfSQSGJ0r5Vt2x14wzkCKgkYBkdmAYDzJojVBKCd/Kj78VkfiDLCwMwukLajYXIW1FyBlKDISSrDvQsb4C0GoyC9bFCWOnWFfQF00xAVmJUg70dV7Y4RpCRHpkBIGo1IpA1avb7A+X2UMUUHFsoUPMeI6QTGtKSCxsttkhpfz2sEiiKxJfj2WLkrNCoJILCw7Lstn+JnehdXXUd6qgIctmYwobTm+4oP5GiNIs1tZJ3Pb3DElpYh0ETmgO7mydzsS4JYaiDXoPxRgV/hBlhFy+dEQrdIN1WoktQylCQg1QWj6+ZWY8R5Uyl1mTfZWog3RJZv4qSD7PYmz9mAJopICjADMbmirSsHGghdtUgI7nsd9J91rVEp9nMaq6VM/tWKoAzVYBLb+li6GBVfEWXZSDOurUOolhS1qOk/FbBLHcEeV3h7+E2UoETDUFC6mV9VqxshhBdEVR86XYVuHPwwgDgmYCElQ0QBLFiRqj+sSSftJx5mx6S8R8TyWe4e+UbNiIuV6hFI1BWU9tK9wK+3Gcn4Och5cW+3+Kv+/ABj+GMyIoZtFrMpdK9A5T7LJF/d64kZbOTZeF45AlfVV7sG/q+TDv7sa9wnJZCLKR5VuIljExKSchq0k2VIINj37eWBfi/gPJzzNKeMDq8jl3JG35wwGVO5JJO5Js+/GleCxDJpkRgzITphJJdVIKEdupdJJsA2Njvj5/k0yX/XCf8ADP8A38dR/Bxk1IK8ZUEdiMtICP8A88AYfAJkI5clnoJF1RtPpYWRY0gdxRwV+MYEEw1LDp5aqS5zAetTNQaJSNO3a/Unyul+Dd8jwmGWM58T8yQPYida2A7dV/bi14nxzhs0yzfHcyjKAAIzKE6SWFpp0nc72NxtgIbwxxmOTLmGOZgZFDyZkrqUyayqHbTV0CPMj0xGzK5XWsmmFcu51IUfNanVbUEhKWNvmwCT3rFlwLjHDcqzMuezUuoURO0sgFeY1L0nv2xdfw74f+W/5b/3cAKjQsEcc3xfkOY5gefmmKr2DBiLB0jT7Qs9xhrKZCF3jBaAh1dk05rNlpCodbBLDQdQpjuaB77YL/4d8P8Ay3/Lf+7hfw74f+W/5b/3cAKz5mGQxEHLltIiIXOZpQulwFUaVANKFNkA39tko8IGI5F0h0aU1IBHI8ig6QaDSHUe/</a:t>
            </a:r>
            <a:r>
              <a:rPr lang="en-US" sz="1200" dirty="0" err="1"/>
              <a:t>wD+rvDieOOHn</a:t>
            </a:r>
            <a:r>
              <a:rPr lang="en-US" sz="1200" dirty="0"/>
              <a:t>/</a:t>
            </a:r>
            <a:r>
              <a:rPr lang="en-US" sz="1200" dirty="0" err="1"/>
              <a:t>Tgfaj</a:t>
            </a:r>
            <a:r>
              <a:rPr lang="en-US" sz="1200" dirty="0"/>
              <a:t>/AN3HX8NeH9vjC/qv/dwGH8J8U5dsgsbMgdIuWUpRsABZd9TyFiNWiMIB5mgMZjjbM14N4SY5I4+JPGJGBPzRI2NhfZBob+ff7sVH+Tfhn/</a:t>
            </a:r>
            <a:r>
              <a:rPr lang="en-US" sz="1200" dirty="0" err="1"/>
              <a:t>Wx</a:t>
            </a:r>
            <a:r>
              <a:rPr lang="en-US" sz="1200" dirty="0"/>
              <a:t>/wBw2AyyMAkBiQL3IFkDzNWL+zE/j/EvjE7SAaUACRL+LGg0ov2hQLPmbONDb4NuG+XFj/uGw3/k24f/</a:t>
            </a:r>
            <a:r>
              <a:rPr lang="en-US" sz="1200" dirty="0" err="1"/>
              <a:t>ANbj</a:t>
            </a:r>
            <a:r>
              <a:rPr lang="en-US" sz="1200" dirty="0"/>
              <a:t>/h3/AH4DL8a7+Du1TZz/AGaV9vMxC/ybcP8A+tx/w7/vwVeAuGZDhTTuOICbmoF08l1rS2r33gDgzvrOoHmIRJ/pNJAIUqAAVJ3JHteVD0Zy87csuodXIJYNzbILhdtS79J7qDpAFVdihyXiLK0dRWnoaWisKAQ29MLHbt+Kdsff4RZZlUs4Jqirw3Xs0VOvprSb33BA8sBfLDqaw0hUmiGeVNIbYUWUE1ZJ/NF1e0fiErmN1fV0xLXt0Rzlq7UAOBVg2dxiobjuTOm9FrudMWlSOwVfnLV6G5Nj79+n4xl5NelkMjqoFRlWPzitpJ5jWQB6VQG9AYDSeH/RJ+aP2YWFw/6JPzRhYCBxnIxyEa0VvtGK35Gy/wCST7sLCwC+Rsv+ST7sL5Gy/wCST7sLCwC+Rsv+ST7sL5Gy/wCST7sLCwC+Rsv+ST7sL5Gy/wCST7sLCwC+Rsv+ST7sL5Gy/wCST7sLCwC+Rsv+ST7sL5Gy/wCST7sLCwC+Rsv+ST7sL5Gy/wCST7sLCwC+Rsv+ST7sL5Gy/wCST7sLCwC+Rsv+ST7sL5Gy/wCST7sLCwC+Rsv+ST7sL5Gy/wCST7sLCwC+Rsv+ST7sL5Gy/wCST7sLCwC+Rsv+ST7sL5Gy/wCST7sLCwC+Rsv+ST7sL5Gy/wCST7sLCwC+Rsv+ST7sL5Gy/wCST7sLCwC+Rsv+ST7sL5Gy/wCST7sLCwC+Rsv+ST7sdwcJgDAiJAfsx9wsASKK2GFhYWA//9k=</a:t>
            </a:r>
          </a:p>
          <a:p>
            <a:r>
              <a:rPr lang="en-US" dirty="0"/>
              <a:t>Slide 3: </a:t>
            </a:r>
            <a:r>
              <a:rPr lang="en-US" dirty="0">
                <a:hlinkClick r:id="rId2"/>
              </a:rPr>
              <a:t>https://www.270towin.com/historical_maps/1936_large.png</a:t>
            </a:r>
            <a:endParaRPr lang="en-US" dirty="0"/>
          </a:p>
          <a:p>
            <a:r>
              <a:rPr lang="en-US" dirty="0"/>
              <a:t>Slide 4:  </a:t>
            </a:r>
            <a:r>
              <a:rPr lang="en-US" dirty="0">
                <a:hlinkClick r:id="rId3"/>
              </a:rPr>
              <a:t>https://www.pewresearch.org/methods/2023/04/19/how-public-polling-has-changed-in-the-21st-century/</a:t>
            </a:r>
            <a:endParaRPr lang="en-US" dirty="0"/>
          </a:p>
          <a:p>
            <a:r>
              <a:rPr lang="en-US" dirty="0"/>
              <a:t>Slide 5:: </a:t>
            </a:r>
            <a:r>
              <a:rPr lang="en-US" dirty="0">
                <a:hlinkClick r:id="rId4"/>
              </a:rPr>
              <a:t>https://www.nytimes.com/2024/04/03/us/politics/trump-biden-wsj-poll.html</a:t>
            </a:r>
            <a:r>
              <a:rPr lang="en-US" dirty="0"/>
              <a:t>, </a:t>
            </a:r>
          </a:p>
        </p:txBody>
      </p:sp>
      <p:sp>
        <p:nvSpPr>
          <p:cNvPr id="4" name="Content Placeholder 3">
            <a:extLst>
              <a:ext uri="{FF2B5EF4-FFF2-40B4-BE49-F238E27FC236}">
                <a16:creationId xmlns:a16="http://schemas.microsoft.com/office/drawing/2014/main" id="{4BC07032-9B1D-77C0-92CF-AD38DCCDD069}"/>
              </a:ext>
            </a:extLst>
          </p:cNvPr>
          <p:cNvSpPr>
            <a:spLocks noGrp="1"/>
          </p:cNvSpPr>
          <p:nvPr>
            <p:ph sz="half" idx="2"/>
          </p:nvPr>
        </p:nvSpPr>
        <p:spPr/>
        <p:txBody>
          <a:bodyPr>
            <a:normAutofit fontScale="25000" lnSpcReduction="20000"/>
          </a:bodyPr>
          <a:lstStyle/>
          <a:p>
            <a:r>
              <a:rPr lang="en-US" dirty="0"/>
              <a:t>Slide 5: </a:t>
            </a:r>
            <a:r>
              <a:rPr lang="en-US" dirty="0">
                <a:hlinkClick r:id="rId5"/>
              </a:rPr>
              <a:t>https://cdn.mos.cms.futurecdn.net/J5Gnwa89PutoqEVDJbjJoe-1200-80.jpg</a:t>
            </a:r>
            <a:endParaRPr lang="en-US" dirty="0"/>
          </a:p>
          <a:p>
            <a:r>
              <a:rPr lang="en-US" dirty="0"/>
              <a:t>Slide 10: </a:t>
            </a:r>
            <a:r>
              <a:rPr lang="en-US" dirty="0">
                <a:hlinkClick r:id="rId6"/>
              </a:rPr>
              <a:t>https://fivethirtyeight.com/wp-content/uploads/2018/05/0524_pollsters_essay-4x3.png?w=1150</a:t>
            </a:r>
            <a:r>
              <a:rPr lang="en-US" dirty="0"/>
              <a:t> </a:t>
            </a:r>
          </a:p>
          <a:p>
            <a:endParaRPr lang="en-US" dirty="0"/>
          </a:p>
        </p:txBody>
      </p:sp>
    </p:spTree>
    <p:extLst>
      <p:ext uri="{BB962C8B-B14F-4D97-AF65-F5344CB8AC3E}">
        <p14:creationId xmlns:p14="http://schemas.microsoft.com/office/powerpoint/2010/main" val="11058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66" name="Freeform: Shape 65">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2" name="Oval 71">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74" name="Rectangle 73">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DE90C9-609A-4AF5-EAD3-66386FF5AC57}"/>
              </a:ext>
            </a:extLst>
          </p:cNvPr>
          <p:cNvSpPr>
            <a:spLocks noGrp="1"/>
          </p:cNvSpPr>
          <p:nvPr>
            <p:ph type="title"/>
          </p:nvPr>
        </p:nvSpPr>
        <p:spPr>
          <a:xfrm>
            <a:off x="23535" y="2420793"/>
            <a:ext cx="4310340" cy="2114840"/>
          </a:xfrm>
        </p:spPr>
        <p:txBody>
          <a:bodyPr vert="horz" lIns="91440" tIns="45720" rIns="91440" bIns="45720" rtlCol="0" anchor="b">
            <a:normAutofit/>
          </a:bodyPr>
          <a:lstStyle/>
          <a:p>
            <a:r>
              <a:rPr lang="en-US" sz="3600" b="1" cap="all" spc="1500" dirty="0">
                <a:ea typeface="Source Sans Pro SemiBold" panose="020B0603030403020204" pitchFamily="34" charset="0"/>
              </a:rPr>
              <a:t>Polling as an electoral tool</a:t>
            </a:r>
          </a:p>
        </p:txBody>
      </p:sp>
      <p:grpSp>
        <p:nvGrpSpPr>
          <p:cNvPr id="76" name="Group 75">
            <a:extLst>
              <a:ext uri="{FF2B5EF4-FFF2-40B4-BE49-F238E27FC236}">
                <a16:creationId xmlns:a16="http://schemas.microsoft.com/office/drawing/2014/main" id="{B2EBBF56-923D-48A7-9F8F-86E33CFA3E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81655" y="673020"/>
            <a:ext cx="4833902" cy="5683329"/>
            <a:chOff x="1674895" y="1345036"/>
            <a:chExt cx="5428610" cy="4210939"/>
          </a:xfrm>
        </p:grpSpPr>
        <p:sp>
          <p:nvSpPr>
            <p:cNvPr id="77" name="Rectangle 76">
              <a:extLst>
                <a:ext uri="{FF2B5EF4-FFF2-40B4-BE49-F238E27FC236}">
                  <a16:creationId xmlns:a16="http://schemas.microsoft.com/office/drawing/2014/main" id="{A6D5794E-BC9E-4A8A-BB29-9A32C8F26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16175AF-13E0-4D14-8638-11BBE8359A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80" name="Rectangle 79">
            <a:extLst>
              <a:ext uri="{FF2B5EF4-FFF2-40B4-BE49-F238E27FC236}">
                <a16:creationId xmlns:a16="http://schemas.microsoft.com/office/drawing/2014/main" id="{8258443E-B333-44F4-8D49-1EAB1C1A4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0256" y="596822"/>
            <a:ext cx="4833901" cy="565387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3427" y="1159624"/>
            <a:ext cx="1054466" cy="469689"/>
            <a:chOff x="9841624" y="4115729"/>
            <a:chExt cx="602169" cy="268223"/>
          </a:xfrm>
          <a:solidFill>
            <a:schemeClr val="tx1"/>
          </a:solidFill>
        </p:grpSpPr>
        <p:sp>
          <p:nvSpPr>
            <p:cNvPr id="83" name="Freeform: Shape 82">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4" descr="A newspaper with a few images of men&#10;&#10;Description automatically generated">
            <a:extLst>
              <a:ext uri="{FF2B5EF4-FFF2-40B4-BE49-F238E27FC236}">
                <a16:creationId xmlns:a16="http://schemas.microsoft.com/office/drawing/2014/main" id="{C436324F-34A6-2D80-414B-1D02ED78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629" y="1952669"/>
            <a:ext cx="3899155" cy="2942182"/>
          </a:xfrm>
          <a:prstGeom prst="rect">
            <a:avLst/>
          </a:prstGeom>
          <a:ln w="28575">
            <a:noFill/>
          </a:ln>
        </p:spPr>
      </p:pic>
      <p:sp>
        <p:nvSpPr>
          <p:cNvPr id="89"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1" name="Graphic 212">
            <a:extLst>
              <a:ext uri="{FF2B5EF4-FFF2-40B4-BE49-F238E27FC236}">
                <a16:creationId xmlns:a16="http://schemas.microsoft.com/office/drawing/2014/main" id="{EB8560A9-B281-46EB-A304-1E4A5A00D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3" name="Oval 92">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256" y="5416520"/>
            <a:ext cx="419129" cy="419129"/>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a:extLst>
              <a:ext uri="{FF2B5EF4-FFF2-40B4-BE49-F238E27FC236}">
                <a16:creationId xmlns:a16="http://schemas.microsoft.com/office/drawing/2014/main" id="{667882DD-56E8-460E-99D5-86E71982D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256" y="5416520"/>
            <a:ext cx="419129" cy="419129"/>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a:extLst>
              <a:ext uri="{FF2B5EF4-FFF2-40B4-BE49-F238E27FC236}">
                <a16:creationId xmlns:a16="http://schemas.microsoft.com/office/drawing/2014/main" id="{D478ABD9-1823-34D6-889A-1AE925720F12}"/>
              </a:ext>
            </a:extLst>
          </p:cNvPr>
          <p:cNvPicPr>
            <a:picLocks noChangeAspect="1"/>
          </p:cNvPicPr>
          <p:nvPr/>
        </p:nvPicPr>
        <p:blipFill>
          <a:blip r:embed="rId4"/>
          <a:stretch>
            <a:fillRect/>
          </a:stretch>
        </p:blipFill>
        <p:spPr>
          <a:xfrm>
            <a:off x="4195917" y="652894"/>
            <a:ext cx="7858125" cy="5953125"/>
          </a:xfrm>
          <a:prstGeom prst="rect">
            <a:avLst/>
          </a:prstGeom>
        </p:spPr>
      </p:pic>
    </p:spTree>
    <p:extLst>
      <p:ext uri="{BB962C8B-B14F-4D97-AF65-F5344CB8AC3E}">
        <p14:creationId xmlns:p14="http://schemas.microsoft.com/office/powerpoint/2010/main" val="98818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9187FF-0E2C-A7F3-C09B-E68F5B0AF2CB}"/>
              </a:ext>
            </a:extLst>
          </p:cNvPr>
          <p:cNvSpPr>
            <a:spLocks noGrp="1"/>
          </p:cNvSpPr>
          <p:nvPr>
            <p:ph type="title"/>
          </p:nvPr>
        </p:nvSpPr>
        <p:spPr>
          <a:xfrm>
            <a:off x="6621521" y="282800"/>
            <a:ext cx="4716231" cy="1288673"/>
          </a:xfrm>
        </p:spPr>
        <p:txBody>
          <a:bodyPr anchor="b">
            <a:normAutofit/>
          </a:bodyPr>
          <a:lstStyle/>
          <a:p>
            <a:r>
              <a:rPr lang="en-US" sz="4100" dirty="0"/>
              <a:t>How are polls conducted?</a:t>
            </a:r>
          </a:p>
        </p:txBody>
      </p:sp>
      <p:grpSp>
        <p:nvGrpSpPr>
          <p:cNvPr id="15" name="Group 14">
            <a:extLst>
              <a:ext uri="{FF2B5EF4-FFF2-40B4-BE49-F238E27FC236}">
                <a16:creationId xmlns:a16="http://schemas.microsoft.com/office/drawing/2014/main" id="{B22DF5E2-0CD7-4BEC-8FBD-DD7AC1DEC6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35537" y="618698"/>
            <a:ext cx="365021" cy="365021"/>
            <a:chOff x="149345" y="10991595"/>
            <a:chExt cx="365021" cy="365021"/>
          </a:xfrm>
        </p:grpSpPr>
        <p:sp>
          <p:nvSpPr>
            <p:cNvPr id="16" name="Oval 15">
              <a:extLst>
                <a:ext uri="{FF2B5EF4-FFF2-40B4-BE49-F238E27FC236}">
                  <a16:creationId xmlns:a16="http://schemas.microsoft.com/office/drawing/2014/main" id="{037C701E-5151-4086-9CF2-7F44AA38A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9345" y="10991595"/>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E656C08E-A84B-4C76-9D3B-46237B5A9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9345" y="10991595"/>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4" name="Content Placeholder 3">
            <a:extLst>
              <a:ext uri="{FF2B5EF4-FFF2-40B4-BE49-F238E27FC236}">
                <a16:creationId xmlns:a16="http://schemas.microsoft.com/office/drawing/2014/main" id="{968DAAF0-8B57-38FC-C706-8AA182BA0991}"/>
              </a:ext>
            </a:extLst>
          </p:cNvPr>
          <p:cNvPicPr>
            <a:picLocks noChangeAspect="1"/>
          </p:cNvPicPr>
          <p:nvPr/>
        </p:nvPicPr>
        <p:blipFill>
          <a:blip r:embed="rId3"/>
          <a:stretch>
            <a:fillRect/>
          </a:stretch>
        </p:blipFill>
        <p:spPr>
          <a:xfrm>
            <a:off x="5197826" y="1602417"/>
            <a:ext cx="6675828" cy="5173768"/>
          </a:xfrm>
          <a:prstGeom prst="rect">
            <a:avLst/>
          </a:prstGeom>
        </p:spPr>
      </p:pic>
      <p:grpSp>
        <p:nvGrpSpPr>
          <p:cNvPr id="19" name="Graphic 4">
            <a:extLst>
              <a:ext uri="{FF2B5EF4-FFF2-40B4-BE49-F238E27FC236}">
                <a16:creationId xmlns:a16="http://schemas.microsoft.com/office/drawing/2014/main" id="{72FB3F6E-946C-4B30-8EAA-64FA3056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888" y="5091324"/>
            <a:ext cx="975169" cy="975171"/>
            <a:chOff x="5829300" y="3162300"/>
            <a:chExt cx="532256" cy="532257"/>
          </a:xfrm>
          <a:solidFill>
            <a:schemeClr val="tx1"/>
          </a:solidFill>
        </p:grpSpPr>
        <p:sp>
          <p:nvSpPr>
            <p:cNvPr id="20" name="Freeform: Shape 19">
              <a:extLst>
                <a:ext uri="{FF2B5EF4-FFF2-40B4-BE49-F238E27FC236}">
                  <a16:creationId xmlns:a16="http://schemas.microsoft.com/office/drawing/2014/main" id="{A820447A-FA0D-448D-8513-13647DCEE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80F5A0F-E8FC-415B-BA7F-74C42D42C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77443A5-2061-492B-AFF5-658AB7E7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276C0A3-C877-457C-917D-473FABC9E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9808886-A26A-41C2-9401-727236349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B169C8-A66F-4AEC-BBEE-4DEBBE844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EC418CD-F215-459D-8919-D5B5194EB4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E034A84-840E-429B-9A4F-ECC31AB62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D050DBA-8800-4A73-84C0-34DC71A6B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4BF35D-BFFA-45A5-8081-FEDD30757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6B354BD-25DC-42A0-9CE7-824686810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52C4A08-6644-42B7-8237-2AD5F0041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1D58C06-A184-4272-9824-2F08535184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6" name="Picture 5" descr="A graph of different colored lines&#10;&#10;Description automatically generated">
            <a:extLst>
              <a:ext uri="{FF2B5EF4-FFF2-40B4-BE49-F238E27FC236}">
                <a16:creationId xmlns:a16="http://schemas.microsoft.com/office/drawing/2014/main" id="{D6C22586-2654-52C7-CFA4-5A62C283A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87" y="83946"/>
            <a:ext cx="5538275" cy="4652151"/>
          </a:xfrm>
          <a:prstGeom prst="rect">
            <a:avLst/>
          </a:prstGeom>
        </p:spPr>
      </p:pic>
    </p:spTree>
    <p:extLst>
      <p:ext uri="{BB962C8B-B14F-4D97-AF65-F5344CB8AC3E}">
        <p14:creationId xmlns:p14="http://schemas.microsoft.com/office/powerpoint/2010/main" val="26763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38E7-032D-2B5F-7736-180B21D9C76E}"/>
              </a:ext>
            </a:extLst>
          </p:cNvPr>
          <p:cNvSpPr>
            <a:spLocks noGrp="1"/>
          </p:cNvSpPr>
          <p:nvPr>
            <p:ph type="title"/>
          </p:nvPr>
        </p:nvSpPr>
        <p:spPr>
          <a:xfrm>
            <a:off x="703410" y="303662"/>
            <a:ext cx="8763000" cy="515405"/>
          </a:xfrm>
        </p:spPr>
        <p:txBody>
          <a:bodyPr>
            <a:normAutofit fontScale="90000"/>
          </a:bodyPr>
          <a:lstStyle/>
          <a:p>
            <a:r>
              <a:rPr lang="en-US" dirty="0"/>
              <a:t>Why do polls matter?</a:t>
            </a:r>
          </a:p>
        </p:txBody>
      </p:sp>
      <p:grpSp>
        <p:nvGrpSpPr>
          <p:cNvPr id="8" name="Group 7">
            <a:extLst>
              <a:ext uri="{FF2B5EF4-FFF2-40B4-BE49-F238E27FC236}">
                <a16:creationId xmlns:a16="http://schemas.microsoft.com/office/drawing/2014/main" id="{9D339AD5-B4D9-8523-52E3-22AD75DD5428}"/>
              </a:ext>
            </a:extLst>
          </p:cNvPr>
          <p:cNvGrpSpPr/>
          <p:nvPr/>
        </p:nvGrpSpPr>
        <p:grpSpPr>
          <a:xfrm>
            <a:off x="0" y="4638365"/>
            <a:ext cx="9183382" cy="2219635"/>
            <a:chOff x="0" y="4638365"/>
            <a:chExt cx="9183382" cy="2219635"/>
          </a:xfrm>
        </p:grpSpPr>
        <p:pic>
          <p:nvPicPr>
            <p:cNvPr id="5" name="Picture 4">
              <a:extLst>
                <a:ext uri="{FF2B5EF4-FFF2-40B4-BE49-F238E27FC236}">
                  <a16:creationId xmlns:a16="http://schemas.microsoft.com/office/drawing/2014/main" id="{2563E321-632E-E9A9-FEE8-AD0A104C3A25}"/>
                </a:ext>
              </a:extLst>
            </p:cNvPr>
            <p:cNvPicPr>
              <a:picLocks noChangeAspect="1"/>
            </p:cNvPicPr>
            <p:nvPr/>
          </p:nvPicPr>
          <p:blipFill>
            <a:blip r:embed="rId3"/>
            <a:stretch>
              <a:fillRect/>
            </a:stretch>
          </p:blipFill>
          <p:spPr>
            <a:xfrm>
              <a:off x="0" y="5162313"/>
              <a:ext cx="9183382" cy="1695687"/>
            </a:xfrm>
            <a:prstGeom prst="rect">
              <a:avLst/>
            </a:prstGeom>
          </p:spPr>
        </p:pic>
        <p:pic>
          <p:nvPicPr>
            <p:cNvPr id="7" name="Picture 6">
              <a:extLst>
                <a:ext uri="{FF2B5EF4-FFF2-40B4-BE49-F238E27FC236}">
                  <a16:creationId xmlns:a16="http://schemas.microsoft.com/office/drawing/2014/main" id="{8A9F193A-42FE-825C-5B11-D4B3E123E146}"/>
                </a:ext>
              </a:extLst>
            </p:cNvPr>
            <p:cNvPicPr>
              <a:picLocks noChangeAspect="1"/>
            </p:cNvPicPr>
            <p:nvPr/>
          </p:nvPicPr>
          <p:blipFill>
            <a:blip r:embed="rId4"/>
            <a:stretch>
              <a:fillRect/>
            </a:stretch>
          </p:blipFill>
          <p:spPr>
            <a:xfrm>
              <a:off x="2704627" y="4638365"/>
              <a:ext cx="3391373" cy="523948"/>
            </a:xfrm>
            <a:prstGeom prst="rect">
              <a:avLst/>
            </a:prstGeom>
          </p:spPr>
        </p:pic>
      </p:grpSp>
      <p:grpSp>
        <p:nvGrpSpPr>
          <p:cNvPr id="13" name="Group 12">
            <a:extLst>
              <a:ext uri="{FF2B5EF4-FFF2-40B4-BE49-F238E27FC236}">
                <a16:creationId xmlns:a16="http://schemas.microsoft.com/office/drawing/2014/main" id="{B7467877-9024-8012-F97C-36E19DFED51F}"/>
              </a:ext>
            </a:extLst>
          </p:cNvPr>
          <p:cNvGrpSpPr/>
          <p:nvPr/>
        </p:nvGrpSpPr>
        <p:grpSpPr>
          <a:xfrm>
            <a:off x="2514600" y="2444647"/>
            <a:ext cx="9677400" cy="2193718"/>
            <a:chOff x="0" y="1639762"/>
            <a:chExt cx="12192000" cy="2763739"/>
          </a:xfrm>
        </p:grpSpPr>
        <p:pic>
          <p:nvPicPr>
            <p:cNvPr id="10" name="Picture 9">
              <a:extLst>
                <a:ext uri="{FF2B5EF4-FFF2-40B4-BE49-F238E27FC236}">
                  <a16:creationId xmlns:a16="http://schemas.microsoft.com/office/drawing/2014/main" id="{56C06341-E01C-3EED-5933-904D70F24F7C}"/>
                </a:ext>
              </a:extLst>
            </p:cNvPr>
            <p:cNvPicPr>
              <a:picLocks noChangeAspect="1"/>
            </p:cNvPicPr>
            <p:nvPr/>
          </p:nvPicPr>
          <p:blipFill>
            <a:blip r:embed="rId5"/>
            <a:stretch>
              <a:fillRect/>
            </a:stretch>
          </p:blipFill>
          <p:spPr>
            <a:xfrm>
              <a:off x="0" y="2454498"/>
              <a:ext cx="12192000" cy="1949003"/>
            </a:xfrm>
            <a:prstGeom prst="rect">
              <a:avLst/>
            </a:prstGeom>
          </p:spPr>
        </p:pic>
        <p:pic>
          <p:nvPicPr>
            <p:cNvPr id="12" name="Picture 11">
              <a:extLst>
                <a:ext uri="{FF2B5EF4-FFF2-40B4-BE49-F238E27FC236}">
                  <a16:creationId xmlns:a16="http://schemas.microsoft.com/office/drawing/2014/main" id="{9079C40C-7C79-D479-EC98-BBC4A84F7EAB}"/>
                </a:ext>
              </a:extLst>
            </p:cNvPr>
            <p:cNvPicPr>
              <a:picLocks noChangeAspect="1"/>
            </p:cNvPicPr>
            <p:nvPr/>
          </p:nvPicPr>
          <p:blipFill>
            <a:blip r:embed="rId6"/>
            <a:stretch>
              <a:fillRect/>
            </a:stretch>
          </p:blipFill>
          <p:spPr>
            <a:xfrm>
              <a:off x="4614656" y="1639762"/>
              <a:ext cx="2962688" cy="809738"/>
            </a:xfrm>
            <a:prstGeom prst="rect">
              <a:avLst/>
            </a:prstGeom>
          </p:spPr>
        </p:pic>
      </p:grpSp>
      <p:grpSp>
        <p:nvGrpSpPr>
          <p:cNvPr id="22" name="Group 21">
            <a:extLst>
              <a:ext uri="{FF2B5EF4-FFF2-40B4-BE49-F238E27FC236}">
                <a16:creationId xmlns:a16="http://schemas.microsoft.com/office/drawing/2014/main" id="{52AAEFD8-2AF9-2D12-7B03-D91A75BFE662}"/>
              </a:ext>
            </a:extLst>
          </p:cNvPr>
          <p:cNvGrpSpPr/>
          <p:nvPr/>
        </p:nvGrpSpPr>
        <p:grpSpPr>
          <a:xfrm>
            <a:off x="2566144" y="504131"/>
            <a:ext cx="9625856" cy="1342829"/>
            <a:chOff x="2566144" y="504131"/>
            <a:chExt cx="9625856" cy="1342829"/>
          </a:xfrm>
        </p:grpSpPr>
        <p:pic>
          <p:nvPicPr>
            <p:cNvPr id="19" name="Picture 18">
              <a:extLst>
                <a:ext uri="{FF2B5EF4-FFF2-40B4-BE49-F238E27FC236}">
                  <a16:creationId xmlns:a16="http://schemas.microsoft.com/office/drawing/2014/main" id="{A6CC4EC5-FA1D-D9B9-DB19-EE65BC954898}"/>
                </a:ext>
              </a:extLst>
            </p:cNvPr>
            <p:cNvPicPr>
              <a:picLocks noChangeAspect="1"/>
            </p:cNvPicPr>
            <p:nvPr/>
          </p:nvPicPr>
          <p:blipFill>
            <a:blip r:embed="rId7"/>
            <a:stretch>
              <a:fillRect/>
            </a:stretch>
          </p:blipFill>
          <p:spPr>
            <a:xfrm>
              <a:off x="2566144" y="929128"/>
              <a:ext cx="9625856" cy="917832"/>
            </a:xfrm>
            <a:prstGeom prst="rect">
              <a:avLst/>
            </a:prstGeom>
          </p:spPr>
        </p:pic>
        <p:pic>
          <p:nvPicPr>
            <p:cNvPr id="21" name="Picture 20">
              <a:extLst>
                <a:ext uri="{FF2B5EF4-FFF2-40B4-BE49-F238E27FC236}">
                  <a16:creationId xmlns:a16="http://schemas.microsoft.com/office/drawing/2014/main" id="{6031C132-DDAA-EED1-FFD2-F9A0FAC90714}"/>
                </a:ext>
              </a:extLst>
            </p:cNvPr>
            <p:cNvPicPr>
              <a:picLocks noChangeAspect="1"/>
            </p:cNvPicPr>
            <p:nvPr/>
          </p:nvPicPr>
          <p:blipFill>
            <a:blip r:embed="rId8"/>
            <a:stretch>
              <a:fillRect/>
            </a:stretch>
          </p:blipFill>
          <p:spPr>
            <a:xfrm>
              <a:off x="6391905" y="504131"/>
              <a:ext cx="1922789" cy="423014"/>
            </a:xfrm>
            <a:prstGeom prst="rect">
              <a:avLst/>
            </a:prstGeom>
          </p:spPr>
        </p:pic>
      </p:grpSp>
      <p:grpSp>
        <p:nvGrpSpPr>
          <p:cNvPr id="25" name="Group 24">
            <a:extLst>
              <a:ext uri="{FF2B5EF4-FFF2-40B4-BE49-F238E27FC236}">
                <a16:creationId xmlns:a16="http://schemas.microsoft.com/office/drawing/2014/main" id="{B9ECC5D4-06CE-840A-13C4-6E9EEED7A218}"/>
              </a:ext>
            </a:extLst>
          </p:cNvPr>
          <p:cNvGrpSpPr/>
          <p:nvPr/>
        </p:nvGrpSpPr>
        <p:grpSpPr>
          <a:xfrm>
            <a:off x="-320847" y="1895558"/>
            <a:ext cx="6335365" cy="1635925"/>
            <a:chOff x="-320847" y="1895558"/>
            <a:chExt cx="6335365" cy="1635925"/>
          </a:xfrm>
        </p:grpSpPr>
        <p:pic>
          <p:nvPicPr>
            <p:cNvPr id="15" name="Picture 14">
              <a:extLst>
                <a:ext uri="{FF2B5EF4-FFF2-40B4-BE49-F238E27FC236}">
                  <a16:creationId xmlns:a16="http://schemas.microsoft.com/office/drawing/2014/main" id="{1ED1C744-1AA7-4D57-3BFD-A322BE4CFF8D}"/>
                </a:ext>
              </a:extLst>
            </p:cNvPr>
            <p:cNvPicPr>
              <a:picLocks noChangeAspect="1"/>
            </p:cNvPicPr>
            <p:nvPr/>
          </p:nvPicPr>
          <p:blipFill>
            <a:blip r:embed="rId9"/>
            <a:stretch>
              <a:fillRect/>
            </a:stretch>
          </p:blipFill>
          <p:spPr>
            <a:xfrm>
              <a:off x="-157561" y="2444647"/>
              <a:ext cx="6172079" cy="733898"/>
            </a:xfrm>
            <a:prstGeom prst="rect">
              <a:avLst/>
            </a:prstGeom>
          </p:spPr>
        </p:pic>
        <p:pic>
          <p:nvPicPr>
            <p:cNvPr id="17" name="Picture 16">
              <a:extLst>
                <a:ext uri="{FF2B5EF4-FFF2-40B4-BE49-F238E27FC236}">
                  <a16:creationId xmlns:a16="http://schemas.microsoft.com/office/drawing/2014/main" id="{937F920A-4EAC-F7F0-2604-124E2E0A7827}"/>
                </a:ext>
              </a:extLst>
            </p:cNvPr>
            <p:cNvPicPr>
              <a:picLocks noChangeAspect="1"/>
            </p:cNvPicPr>
            <p:nvPr/>
          </p:nvPicPr>
          <p:blipFill>
            <a:blip r:embed="rId10"/>
            <a:stretch>
              <a:fillRect/>
            </a:stretch>
          </p:blipFill>
          <p:spPr>
            <a:xfrm>
              <a:off x="-320847" y="1895558"/>
              <a:ext cx="6335365" cy="570320"/>
            </a:xfrm>
            <a:prstGeom prst="rect">
              <a:avLst/>
            </a:prstGeom>
          </p:spPr>
        </p:pic>
        <p:pic>
          <p:nvPicPr>
            <p:cNvPr id="24" name="Picture 23">
              <a:extLst>
                <a:ext uri="{FF2B5EF4-FFF2-40B4-BE49-F238E27FC236}">
                  <a16:creationId xmlns:a16="http://schemas.microsoft.com/office/drawing/2014/main" id="{D0AE12E0-7F8A-2C27-9309-6ACC45FFB877}"/>
                </a:ext>
              </a:extLst>
            </p:cNvPr>
            <p:cNvPicPr>
              <a:picLocks noChangeAspect="1"/>
            </p:cNvPicPr>
            <p:nvPr/>
          </p:nvPicPr>
          <p:blipFill>
            <a:blip r:embed="rId11"/>
            <a:stretch>
              <a:fillRect/>
            </a:stretch>
          </p:blipFill>
          <p:spPr>
            <a:xfrm>
              <a:off x="121097" y="3159956"/>
              <a:ext cx="2114845" cy="371527"/>
            </a:xfrm>
            <a:prstGeom prst="rect">
              <a:avLst/>
            </a:prstGeom>
          </p:spPr>
        </p:pic>
      </p:grpSp>
    </p:spTree>
    <p:extLst>
      <p:ext uri="{BB962C8B-B14F-4D97-AF65-F5344CB8AC3E}">
        <p14:creationId xmlns:p14="http://schemas.microsoft.com/office/powerpoint/2010/main" val="56702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65861129-E967-A430-CC24-4D30D235FD0C}"/>
              </a:ext>
            </a:extLst>
          </p:cNvPr>
          <p:cNvSpPr>
            <a:spLocks noGrp="1"/>
          </p:cNvSpPr>
          <p:nvPr>
            <p:ph type="title"/>
          </p:nvPr>
        </p:nvSpPr>
        <p:spPr>
          <a:xfrm>
            <a:off x="6784806" y="801208"/>
            <a:ext cx="4716231" cy="1288673"/>
          </a:xfrm>
        </p:spPr>
        <p:txBody>
          <a:bodyPr anchor="b">
            <a:normAutofit fontScale="90000"/>
          </a:bodyPr>
          <a:lstStyle/>
          <a:p>
            <a:r>
              <a:rPr lang="en-US" dirty="0"/>
              <a:t>Self-Fulfilling Prophecies</a:t>
            </a:r>
          </a:p>
        </p:txBody>
      </p:sp>
      <p:pic>
        <p:nvPicPr>
          <p:cNvPr id="5" name="Picture 4">
            <a:extLst>
              <a:ext uri="{FF2B5EF4-FFF2-40B4-BE49-F238E27FC236}">
                <a16:creationId xmlns:a16="http://schemas.microsoft.com/office/drawing/2014/main" id="{CCE21C43-A7EC-EA7F-BB8F-4A876FC6A796}"/>
              </a:ext>
            </a:extLst>
          </p:cNvPr>
          <p:cNvPicPr>
            <a:picLocks noChangeAspect="1"/>
          </p:cNvPicPr>
          <p:nvPr/>
        </p:nvPicPr>
        <p:blipFill>
          <a:blip r:embed="rId3"/>
          <a:stretch>
            <a:fillRect/>
          </a:stretch>
        </p:blipFill>
        <p:spPr>
          <a:xfrm>
            <a:off x="0" y="0"/>
            <a:ext cx="5663486" cy="4006918"/>
          </a:xfrm>
          <a:prstGeom prst="rect">
            <a:avLst/>
          </a:prstGeom>
        </p:spPr>
      </p:pic>
      <p:grpSp>
        <p:nvGrpSpPr>
          <p:cNvPr id="14" name="Group 13">
            <a:extLst>
              <a:ext uri="{FF2B5EF4-FFF2-40B4-BE49-F238E27FC236}">
                <a16:creationId xmlns:a16="http://schemas.microsoft.com/office/drawing/2014/main" id="{B22DF5E2-0CD7-4BEC-8FBD-DD7AC1DEC6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35537" y="618698"/>
            <a:ext cx="365021" cy="365021"/>
            <a:chOff x="149345" y="10991595"/>
            <a:chExt cx="365021" cy="365021"/>
          </a:xfrm>
        </p:grpSpPr>
        <p:sp>
          <p:nvSpPr>
            <p:cNvPr id="15" name="Oval 14">
              <a:extLst>
                <a:ext uri="{FF2B5EF4-FFF2-40B4-BE49-F238E27FC236}">
                  <a16:creationId xmlns:a16="http://schemas.microsoft.com/office/drawing/2014/main" id="{037C701E-5151-4086-9CF2-7F44AA38A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9345" y="10991595"/>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E656C08E-A84B-4C76-9D3B-46237B5A9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9345" y="10991595"/>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4" name="Picture 3">
            <a:extLst>
              <a:ext uri="{FF2B5EF4-FFF2-40B4-BE49-F238E27FC236}">
                <a16:creationId xmlns:a16="http://schemas.microsoft.com/office/drawing/2014/main" id="{68205765-79A7-834F-0DE7-3AA7618E8D23}"/>
              </a:ext>
            </a:extLst>
          </p:cNvPr>
          <p:cNvPicPr>
            <a:picLocks noChangeAspect="1"/>
          </p:cNvPicPr>
          <p:nvPr/>
        </p:nvPicPr>
        <p:blipFill>
          <a:blip r:embed="rId4"/>
          <a:stretch>
            <a:fillRect/>
          </a:stretch>
        </p:blipFill>
        <p:spPr>
          <a:xfrm>
            <a:off x="5686712" y="2966466"/>
            <a:ext cx="6513030" cy="3891534"/>
          </a:xfrm>
          <a:prstGeom prst="rect">
            <a:avLst/>
          </a:prstGeom>
        </p:spPr>
      </p:pic>
      <p:grpSp>
        <p:nvGrpSpPr>
          <p:cNvPr id="18" name="Graphic 4">
            <a:extLst>
              <a:ext uri="{FF2B5EF4-FFF2-40B4-BE49-F238E27FC236}">
                <a16:creationId xmlns:a16="http://schemas.microsoft.com/office/drawing/2014/main" id="{72FB3F6E-946C-4B30-8EAA-64FA3056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888" y="5091324"/>
            <a:ext cx="975169" cy="975171"/>
            <a:chOff x="5829300" y="3162300"/>
            <a:chExt cx="532256" cy="532257"/>
          </a:xfrm>
          <a:solidFill>
            <a:schemeClr val="tx1"/>
          </a:solidFill>
        </p:grpSpPr>
        <p:sp>
          <p:nvSpPr>
            <p:cNvPr id="19" name="Freeform: Shape 18">
              <a:extLst>
                <a:ext uri="{FF2B5EF4-FFF2-40B4-BE49-F238E27FC236}">
                  <a16:creationId xmlns:a16="http://schemas.microsoft.com/office/drawing/2014/main" id="{A820447A-FA0D-448D-8513-13647DCEE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80F5A0F-E8FC-415B-BA7F-74C42D42C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77443A5-2061-492B-AFF5-658AB7E7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276C0A3-C877-457C-917D-473FABC9E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9808886-A26A-41C2-9401-727236349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FB169C8-A66F-4AEC-BBEE-4DEBBE844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EC418CD-F215-459D-8919-D5B5194EB4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E034A84-840E-429B-9A4F-ECC31AB62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D050DBA-8800-4A73-84C0-34DC71A6B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D4BF35D-BFFA-45A5-8081-FEDD30757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6B354BD-25DC-42A0-9CE7-824686810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52C4A08-6644-42B7-8237-2AD5F0041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1D58C06-A184-4272-9824-2F08535184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24912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9B8E-B7E3-9530-6757-143460C010D5}"/>
              </a:ext>
            </a:extLst>
          </p:cNvPr>
          <p:cNvSpPr>
            <a:spLocks noGrp="1"/>
          </p:cNvSpPr>
          <p:nvPr>
            <p:ph type="title"/>
          </p:nvPr>
        </p:nvSpPr>
        <p:spPr/>
        <p:txBody>
          <a:bodyPr/>
          <a:lstStyle/>
          <a:p>
            <a:r>
              <a:rPr lang="en-US" dirty="0"/>
              <a:t>The Polls are all Wrong</a:t>
            </a:r>
          </a:p>
        </p:txBody>
      </p:sp>
      <p:grpSp>
        <p:nvGrpSpPr>
          <p:cNvPr id="7" name="Group 6">
            <a:extLst>
              <a:ext uri="{FF2B5EF4-FFF2-40B4-BE49-F238E27FC236}">
                <a16:creationId xmlns:a16="http://schemas.microsoft.com/office/drawing/2014/main" id="{F212340A-DD50-3882-C976-3A10ACDAA435}"/>
              </a:ext>
            </a:extLst>
          </p:cNvPr>
          <p:cNvGrpSpPr/>
          <p:nvPr/>
        </p:nvGrpSpPr>
        <p:grpSpPr>
          <a:xfrm>
            <a:off x="0" y="1409468"/>
            <a:ext cx="12192000" cy="2449750"/>
            <a:chOff x="0" y="1409468"/>
            <a:chExt cx="12192000" cy="2449750"/>
          </a:xfrm>
        </p:grpSpPr>
        <p:pic>
          <p:nvPicPr>
            <p:cNvPr id="5" name="Picture 4">
              <a:extLst>
                <a:ext uri="{FF2B5EF4-FFF2-40B4-BE49-F238E27FC236}">
                  <a16:creationId xmlns:a16="http://schemas.microsoft.com/office/drawing/2014/main" id="{159FE70B-E469-3E23-9BAD-40D76959059D}"/>
                </a:ext>
              </a:extLst>
            </p:cNvPr>
            <p:cNvPicPr>
              <a:picLocks noChangeAspect="1"/>
            </p:cNvPicPr>
            <p:nvPr/>
          </p:nvPicPr>
          <p:blipFill>
            <a:blip r:embed="rId3"/>
            <a:stretch>
              <a:fillRect/>
            </a:stretch>
          </p:blipFill>
          <p:spPr>
            <a:xfrm>
              <a:off x="0" y="1409468"/>
              <a:ext cx="12192000" cy="2449750"/>
            </a:xfrm>
            <a:prstGeom prst="rect">
              <a:avLst/>
            </a:prstGeom>
          </p:spPr>
        </p:pic>
        <p:pic>
          <p:nvPicPr>
            <p:cNvPr id="6" name="Picture 5">
              <a:extLst>
                <a:ext uri="{FF2B5EF4-FFF2-40B4-BE49-F238E27FC236}">
                  <a16:creationId xmlns:a16="http://schemas.microsoft.com/office/drawing/2014/main" id="{C8640959-8CC5-13B8-87E7-E4840C937485}"/>
                </a:ext>
              </a:extLst>
            </p:cNvPr>
            <p:cNvPicPr>
              <a:picLocks noChangeAspect="1"/>
            </p:cNvPicPr>
            <p:nvPr/>
          </p:nvPicPr>
          <p:blipFill>
            <a:blip r:embed="rId4"/>
            <a:stretch>
              <a:fillRect/>
            </a:stretch>
          </p:blipFill>
          <p:spPr>
            <a:xfrm>
              <a:off x="5038252" y="1409468"/>
              <a:ext cx="2115495" cy="371888"/>
            </a:xfrm>
            <a:prstGeom prst="rect">
              <a:avLst/>
            </a:prstGeom>
          </p:spPr>
        </p:pic>
      </p:grpSp>
      <p:pic>
        <p:nvPicPr>
          <p:cNvPr id="9" name="Picture 8">
            <a:extLst>
              <a:ext uri="{FF2B5EF4-FFF2-40B4-BE49-F238E27FC236}">
                <a16:creationId xmlns:a16="http://schemas.microsoft.com/office/drawing/2014/main" id="{73758D26-34F3-272A-8D73-7276055B52D5}"/>
              </a:ext>
            </a:extLst>
          </p:cNvPr>
          <p:cNvPicPr>
            <a:picLocks noChangeAspect="1"/>
          </p:cNvPicPr>
          <p:nvPr/>
        </p:nvPicPr>
        <p:blipFill>
          <a:blip r:embed="rId5"/>
          <a:stretch>
            <a:fillRect/>
          </a:stretch>
        </p:blipFill>
        <p:spPr>
          <a:xfrm>
            <a:off x="1756797" y="0"/>
            <a:ext cx="8573746" cy="6858000"/>
          </a:xfrm>
          <a:prstGeom prst="rect">
            <a:avLst/>
          </a:prstGeom>
        </p:spPr>
      </p:pic>
      <p:sp>
        <p:nvSpPr>
          <p:cNvPr id="10" name="Rectangle 9">
            <a:extLst>
              <a:ext uri="{FF2B5EF4-FFF2-40B4-BE49-F238E27FC236}">
                <a16:creationId xmlns:a16="http://schemas.microsoft.com/office/drawing/2014/main" id="{493C38E2-BF58-E1EA-8AD2-C69A06DC27A7}"/>
              </a:ext>
            </a:extLst>
          </p:cNvPr>
          <p:cNvSpPr/>
          <p:nvPr/>
        </p:nvSpPr>
        <p:spPr>
          <a:xfrm>
            <a:off x="130629" y="1781356"/>
            <a:ext cx="1785257" cy="371888"/>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09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21" name="Rectangle 20">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Rectangle 21">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24" name="Rectangle 23">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187FF-0E2C-A7F3-C09B-E68F5B0AF2CB}"/>
              </a:ext>
            </a:extLst>
          </p:cNvPr>
          <p:cNvSpPr>
            <a:spLocks noGrp="1"/>
          </p:cNvSpPr>
          <p:nvPr>
            <p:ph type="title"/>
          </p:nvPr>
        </p:nvSpPr>
        <p:spPr>
          <a:xfrm>
            <a:off x="677119" y="810623"/>
            <a:ext cx="4429556" cy="3570162"/>
          </a:xfrm>
        </p:spPr>
        <p:txBody>
          <a:bodyPr vert="horz" lIns="91440" tIns="45720" rIns="91440" bIns="45720" rtlCol="0" anchor="b">
            <a:normAutofit/>
          </a:bodyPr>
          <a:lstStyle/>
          <a:p>
            <a:pPr algn="ctr"/>
            <a:r>
              <a:rPr lang="en-US" sz="6000" b="1" cap="all" spc="1500">
                <a:ea typeface="Source Sans Pro SemiBold" panose="020B0603030403020204" pitchFamily="34" charset="0"/>
              </a:rPr>
              <a:t>The Polls are all Right</a:t>
            </a:r>
          </a:p>
        </p:txBody>
      </p:sp>
      <p:sp>
        <p:nvSpPr>
          <p:cNvPr id="26"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31" name="Freeform: Shape 3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7" name="Oval 36">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38">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a:extLst>
              <a:ext uri="{FF2B5EF4-FFF2-40B4-BE49-F238E27FC236}">
                <a16:creationId xmlns:a16="http://schemas.microsoft.com/office/drawing/2014/main" id="{8C6BB32A-839F-1B6B-D080-FF1D72DA81F9}"/>
              </a:ext>
            </a:extLst>
          </p:cNvPr>
          <p:cNvPicPr>
            <a:picLocks noChangeAspect="1"/>
          </p:cNvPicPr>
          <p:nvPr/>
        </p:nvPicPr>
        <p:blipFill rotWithShape="1">
          <a:blip r:embed="rId3"/>
          <a:srcRect l="-239" t="-359" r="-165" b="-2"/>
          <a:stretch/>
        </p:blipFill>
        <p:spPr>
          <a:xfrm>
            <a:off x="5702880" y="268998"/>
            <a:ext cx="6416736" cy="6269522"/>
          </a:xfrm>
          <a:prstGeom prst="rect">
            <a:avLst/>
          </a:prstGeom>
          <a:ln w="28575">
            <a:noFill/>
          </a:ln>
        </p:spPr>
      </p:pic>
    </p:spTree>
    <p:extLst>
      <p:ext uri="{BB962C8B-B14F-4D97-AF65-F5344CB8AC3E}">
        <p14:creationId xmlns:p14="http://schemas.microsoft.com/office/powerpoint/2010/main" val="144745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4913-8CBC-C423-9B4C-D8CB4368791C}"/>
              </a:ext>
            </a:extLst>
          </p:cNvPr>
          <p:cNvSpPr>
            <a:spLocks noGrp="1"/>
          </p:cNvSpPr>
          <p:nvPr>
            <p:ph type="title"/>
          </p:nvPr>
        </p:nvSpPr>
        <p:spPr/>
        <p:txBody>
          <a:bodyPr/>
          <a:lstStyle/>
          <a:p>
            <a:r>
              <a:rPr lang="en-US" dirty="0"/>
              <a:t>Let's test it out</a:t>
            </a:r>
          </a:p>
        </p:txBody>
      </p:sp>
      <p:sp>
        <p:nvSpPr>
          <p:cNvPr id="3" name="Content Placeholder 2">
            <a:extLst>
              <a:ext uri="{FF2B5EF4-FFF2-40B4-BE49-F238E27FC236}">
                <a16:creationId xmlns:a16="http://schemas.microsoft.com/office/drawing/2014/main" id="{3529A28F-2B41-F35A-F6D6-BABBF9650973}"/>
              </a:ext>
            </a:extLst>
          </p:cNvPr>
          <p:cNvSpPr>
            <a:spLocks noGrp="1"/>
          </p:cNvSpPr>
          <p:nvPr>
            <p:ph idx="1"/>
          </p:nvPr>
        </p:nvSpPr>
        <p:spPr/>
        <p:txBody>
          <a:bodyPr/>
          <a:lstStyle/>
          <a:p>
            <a:r>
              <a:rPr lang="en-US" dirty="0"/>
              <a:t>Hypothesis 1:  Political polls have a measurable level of prophetic accuracy, and this accuracy should be within a few points of either side of the final vote to be considered predictive. </a:t>
            </a:r>
          </a:p>
          <a:p>
            <a:r>
              <a:rPr lang="en-US" dirty="0"/>
              <a:t>Hypothesis 2: Given that polling at the state level was more likely to be inaccurate than national polling in 2016, there is a geographic variation in the predictive power of polls, and this can be ascertained. </a:t>
            </a:r>
          </a:p>
        </p:txBody>
      </p:sp>
    </p:spTree>
    <p:extLst>
      <p:ext uri="{BB962C8B-B14F-4D97-AF65-F5344CB8AC3E}">
        <p14:creationId xmlns:p14="http://schemas.microsoft.com/office/powerpoint/2010/main" val="2829090811"/>
      </p:ext>
    </p:extLst>
  </p:cSld>
  <p:clrMapOvr>
    <a:masterClrMapping/>
  </p:clrMapOvr>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16128</TotalTime>
  <Words>4110</Words>
  <Application>Microsoft Office PowerPoint</Application>
  <PresentationFormat>Widescreen</PresentationFormat>
  <Paragraphs>114</Paragraphs>
  <Slides>21</Slides>
  <Notes>19</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Narrow</vt:lpstr>
      <vt:lpstr>Arial</vt:lpstr>
      <vt:lpstr>Cambria Math</vt:lpstr>
      <vt:lpstr>News Gothic MT</vt:lpstr>
      <vt:lpstr>Source Sans Pro</vt:lpstr>
      <vt:lpstr>Source Sans Pro SemiBold</vt:lpstr>
      <vt:lpstr>FunkyShapesDarkVTI</vt:lpstr>
      <vt:lpstr>The Promise of Polls and the 2024 Presidential Election</vt:lpstr>
      <vt:lpstr>What is a poll? </vt:lpstr>
      <vt:lpstr>Polling as an electoral tool</vt:lpstr>
      <vt:lpstr>How are polls conducted?</vt:lpstr>
      <vt:lpstr>Why do polls matter?</vt:lpstr>
      <vt:lpstr>Self-Fulfilling Prophecies</vt:lpstr>
      <vt:lpstr>The Polls are all Wrong</vt:lpstr>
      <vt:lpstr>The Polls are all Right</vt:lpstr>
      <vt:lpstr>Let's test it out</vt:lpstr>
      <vt:lpstr>Data</vt:lpstr>
      <vt:lpstr>Methods</vt:lpstr>
      <vt:lpstr>PowerPoint Presentation</vt:lpstr>
      <vt:lpstr>PowerPoint Presentation</vt:lpstr>
      <vt:lpstr>PowerPoint Presentation</vt:lpstr>
      <vt:lpstr>PowerPoint Presentation</vt:lpstr>
      <vt:lpstr>PowerPoint Presentation</vt:lpstr>
      <vt:lpstr>Results and closing thoughts</vt:lpstr>
      <vt:lpstr>What does this mean for 2024?</vt:lpstr>
      <vt:lpstr>Alabama The Yellowhammer State  </vt:lpstr>
      <vt:lpstr>Statistical Analysis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Promise of Polls and the 2024 Election</dc:title>
  <dc:creator>Johnson, Shaun</dc:creator>
  <cp:lastModifiedBy>Johnson, Shaun</cp:lastModifiedBy>
  <cp:revision>2</cp:revision>
  <dcterms:created xsi:type="dcterms:W3CDTF">2024-04-02T00:31:47Z</dcterms:created>
  <dcterms:modified xsi:type="dcterms:W3CDTF">2024-04-13T13:45:46Z</dcterms:modified>
</cp:coreProperties>
</file>