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3660" r:id="rId1"/>
  </p:sldMasterIdLst>
  <p:notesMasterIdLst>
    <p:notesMasterId r:id="rId18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5" r:id="rId9"/>
    <p:sldId id="266" r:id="rId10"/>
    <p:sldId id="278" r:id="rId11"/>
    <p:sldId id="269" r:id="rId12"/>
    <p:sldId id="267" r:id="rId13"/>
    <p:sldId id="277" r:id="rId14"/>
    <p:sldId id="279" r:id="rId15"/>
    <p:sldId id="276" r:id="rId16"/>
    <p:sldId id="280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805"/>
    <p:restoredTop sz="94609"/>
  </p:normalViewPr>
  <p:slideViewPr>
    <p:cSldViewPr snapToGrid="0">
      <p:cViewPr varScale="1">
        <p:scale>
          <a:sx n="104" d="100"/>
          <a:sy n="104" d="100"/>
        </p:scale>
        <p:origin x="656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DC299B-A896-514C-876E-BC4583CDC93C}" type="datetimeFigureOut">
              <a:rPr lang="en-US" smtClean="0"/>
              <a:t>4/12/24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B8AEDF-A875-9742-8DCE-3C5292DC95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967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E42ACC9A-E98C-7E4A-B09F-7CC2014C668A}" type="datetime1">
              <a:rPr lang="en-US" smtClean="0"/>
              <a:t>4/12/24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7"/>
            <a:ext cx="6400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8"/>
            <a:ext cx="2743200" cy="365125"/>
          </a:xfrm>
        </p:spPr>
        <p:txBody>
          <a:bodyPr/>
          <a:lstStyle/>
          <a:p>
            <a:fld id="{7B498F17-71FB-4024-8B8D-58938B4D11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7599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6" y="4697362"/>
            <a:ext cx="10822035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40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7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442D6-99BC-FE4B-8C1D-A6AEEDA578DC}" type="datetime1">
              <a:rPr lang="en-US" smtClean="0"/>
              <a:t>4/12/24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98F17-71FB-4024-8B8D-58938B4D11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5007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5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2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FCCAEF07-1178-4D49-A9A3-124A856A7E93}" type="datetime1">
              <a:rPr lang="en-US" smtClean="0"/>
              <a:t>4/12/24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1" y="379943"/>
            <a:ext cx="699149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3" y="381002"/>
            <a:ext cx="643748" cy="365125"/>
          </a:xfrm>
        </p:spPr>
        <p:txBody>
          <a:bodyPr/>
          <a:lstStyle/>
          <a:p>
            <a:fld id="{7B498F17-71FB-4024-8B8D-58938B4D11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0893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8" y="753534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8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8" y="3959864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2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83AC14CA-4991-AB4D-A0E5-0B10B0CAC617}" type="datetime1">
              <a:rPr lang="en-US" smtClean="0"/>
              <a:t>4/12/24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1" y="379943"/>
            <a:ext cx="699149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3" y="381002"/>
            <a:ext cx="643748" cy="365125"/>
          </a:xfrm>
        </p:spPr>
        <p:txBody>
          <a:bodyPr/>
          <a:lstStyle/>
          <a:p>
            <a:fld id="{7B498F17-71FB-4024-8B8D-58938B4D1131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76249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1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321403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4" y="1124703"/>
            <a:ext cx="10146187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7"/>
            <a:ext cx="10144655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5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8DF0E112-B748-F641-ADC6-BE45A5BA8013}" type="datetime1">
              <a:rPr lang="en-US" smtClean="0"/>
              <a:t>4/12/24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1" y="378885"/>
            <a:ext cx="699149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3" y="381002"/>
            <a:ext cx="643748" cy="365125"/>
          </a:xfrm>
        </p:spPr>
        <p:txBody>
          <a:bodyPr/>
          <a:lstStyle/>
          <a:p>
            <a:fld id="{7B498F17-71FB-4024-8B8D-58938B4D11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0640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2001"/>
            <a:ext cx="8610599" cy="13038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9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8BC69-96EC-694B-B51F-40E1E8A14555}" type="datetime1">
              <a:rPr lang="en-US" smtClean="0"/>
              <a:t>4/12/24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98F17-71FB-4024-8B8D-58938B4D11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1773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2"/>
            <a:ext cx="3451583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3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6"/>
            <a:ext cx="3451583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5" y="4191002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6" y="4873765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2" y="4191002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9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2" y="4873763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B53C8-F696-9243-9031-77935FBC2DD4}" type="datetime1">
              <a:rPr lang="en-US" smtClean="0"/>
              <a:t>4/12/24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98F17-71FB-4024-8B8D-58938B4D11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2055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60"/>
            <a:ext cx="10820400" cy="40241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62712-29B1-2848-8FB0-9B44DEB2254A}" type="datetime1">
              <a:rPr lang="en-US" smtClean="0"/>
              <a:t>4/12/24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98F17-71FB-4024-8B8D-58938B4D11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9491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8" y="745067"/>
            <a:ext cx="8204201" cy="39031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7BA5ADA4-9926-5A4C-87CC-065EB8133F43}" type="datetime1">
              <a:rPr lang="en-US" smtClean="0"/>
              <a:t>4/12/24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1" y="381002"/>
            <a:ext cx="699149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3" y="381002"/>
            <a:ext cx="643748" cy="365125"/>
          </a:xfrm>
        </p:spPr>
        <p:txBody>
          <a:bodyPr/>
          <a:lstStyle/>
          <a:p>
            <a:fld id="{7B498F17-71FB-4024-8B8D-58938B4D11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4379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B1FB1-757E-FD42-B8AD-75718889B646}" type="datetime1">
              <a:rPr lang="en-US" smtClean="0"/>
              <a:t>4/12/24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98F17-71FB-4024-8B8D-58938B4D11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0764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6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2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1ADF1CC9-3A03-474F-A195-78726E8FD03C}" type="datetime1">
              <a:rPr lang="en-US" smtClean="0"/>
              <a:t>4/12/24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1" y="381003"/>
            <a:ext cx="6991492" cy="36406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3" y="381002"/>
            <a:ext cx="643748" cy="365125"/>
          </a:xfrm>
        </p:spPr>
        <p:txBody>
          <a:bodyPr/>
          <a:lstStyle/>
          <a:p>
            <a:fld id="{7B498F17-71FB-4024-8B8D-58938B4D11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262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60"/>
            <a:ext cx="5334000" cy="402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60"/>
            <a:ext cx="5334000" cy="402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560C8-E640-0D45-8F1A-AD3C32E0B502}" type="datetime1">
              <a:rPr lang="en-US" smtClean="0"/>
              <a:t>4/12/24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98F17-71FB-4024-8B8D-58938B4D11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9231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10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8"/>
            <a:ext cx="5311775" cy="30860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8"/>
            <a:ext cx="5334000" cy="30860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EF9FE-82E9-C044-8247-C1C891CB4196}" type="datetime1">
              <a:rPr lang="en-US" smtClean="0"/>
              <a:t>4/12/24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98F17-71FB-4024-8B8D-58938B4D11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1383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0AB95-CFCA-8D45-A29A-D49F322FA390}" type="datetime1">
              <a:rPr lang="en-US" smtClean="0"/>
              <a:t>4/12/24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98F17-71FB-4024-8B8D-58938B4D11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9558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E5CA3-FCD9-A945-9545-0D848007FC29}" type="datetime1">
              <a:rPr lang="en-US" smtClean="0"/>
              <a:t>4/12/24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98F17-71FB-4024-8B8D-58938B4D11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3075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1" y="746761"/>
            <a:ext cx="6510619" cy="5471925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201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2C00A-29D8-BB4B-BAD5-0002347D6B7F}" type="datetime1">
              <a:rPr lang="en-US" smtClean="0"/>
              <a:t>4/12/24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98F17-71FB-4024-8B8D-58938B4D11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5899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7" y="751243"/>
            <a:ext cx="3644963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201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D4ED0-B477-8E45-8E5B-AE85EBDA2D09}" type="datetime1">
              <a:rPr lang="en-US" smtClean="0"/>
              <a:t>4/12/24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98F17-71FB-4024-8B8D-58938B4D11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899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2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C6D704-BA21-DD4C-BF27-22B38971B934}" type="datetime1">
              <a:rPr lang="en-US" smtClean="0"/>
              <a:t>4/12/24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7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498F17-71FB-4024-8B8D-58938B4D11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07664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hf hdr="0" ftr="0" dt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4044C5-2C9F-4022-AF8B-CF8ECED8AC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1600" y="1258865"/>
            <a:ext cx="9448800" cy="2369636"/>
          </a:xfrm>
        </p:spPr>
        <p:txBody>
          <a:bodyPr>
            <a:normAutofit fontScale="90000"/>
          </a:bodyPr>
          <a:lstStyle/>
          <a:p>
            <a:r>
              <a:rPr lang="en-US" dirty="0"/>
              <a:t>Cosmic Collisions: Exploring Galaxy Mergers Through JWST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B9D4C49-B100-4BAA-8DF3-8E5E19E6A0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3632202"/>
            <a:ext cx="9448800" cy="1966933"/>
          </a:xfrm>
        </p:spPr>
        <p:txBody>
          <a:bodyPr>
            <a:normAutofit/>
          </a:bodyPr>
          <a:lstStyle/>
          <a:p>
            <a:r>
              <a:rPr lang="en-US" b="1" dirty="0"/>
              <a:t>Greg </a:t>
            </a:r>
            <a:r>
              <a:rPr lang="en-US" b="1" dirty="0" err="1"/>
              <a:t>Troiani</a:t>
            </a:r>
            <a:endParaRPr lang="en-US" b="1" dirty="0"/>
          </a:p>
          <a:p>
            <a:r>
              <a:rPr lang="en-US" dirty="0"/>
              <a:t>University of Kansas</a:t>
            </a:r>
          </a:p>
          <a:p>
            <a:r>
              <a:rPr lang="en-US" dirty="0"/>
              <a:t>Dr. Allison Kirkpatrick</a:t>
            </a:r>
          </a:p>
          <a:p>
            <a:r>
              <a:rPr lang="en-US" dirty="0"/>
              <a:t>PALOOZA, 4/13/2024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5568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BA17EC-DC1E-8AE8-34FC-6AC42EB158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</p:spPr>
        <p:txBody>
          <a:bodyPr>
            <a:normAutofit/>
          </a:bodyPr>
          <a:lstStyle/>
          <a:p>
            <a:r>
              <a:rPr lang="en-US" dirty="0"/>
              <a:t>Sed fitting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AB79BA-6300-3E81-8558-333B138E0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63000" y="38100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7B498F17-71FB-4024-8B8D-58938B4D1131}" type="slidenum">
              <a:rPr lang="en-US" smtClean="0"/>
              <a:pPr>
                <a:spcAft>
                  <a:spcPts val="600"/>
                </a:spcAft>
              </a:pPr>
              <a:t>9</a:t>
            </a:fld>
            <a:endParaRPr lang="en-US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8A866478-F51F-4267-DE8C-28CD1E2E7A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2194560"/>
            <a:ext cx="5816600" cy="4024125"/>
          </a:xfrm>
        </p:spPr>
        <p:txBody>
          <a:bodyPr>
            <a:normAutofit/>
          </a:bodyPr>
          <a:lstStyle/>
          <a:p>
            <a:r>
              <a:rPr lang="en-US" dirty="0"/>
              <a:t>Generate models of galaxy emission</a:t>
            </a:r>
          </a:p>
          <a:p>
            <a:pPr lvl="1"/>
            <a:r>
              <a:rPr lang="en-US" dirty="0"/>
              <a:t>AGN, dust, old stars, new stars, nebular emission, etc. </a:t>
            </a:r>
          </a:p>
          <a:p>
            <a:endParaRPr lang="en-US" dirty="0"/>
          </a:p>
          <a:p>
            <a:r>
              <a:rPr lang="en-US" dirty="0"/>
              <a:t>Find model that most closely matches observations</a:t>
            </a:r>
          </a:p>
          <a:p>
            <a:endParaRPr lang="en-US" dirty="0"/>
          </a:p>
          <a:p>
            <a:r>
              <a:rPr lang="en-US" dirty="0"/>
              <a:t>If best-fit model has AGN contribution </a:t>
            </a:r>
            <a:r>
              <a:rPr lang="en-US" dirty="0">
                <a:sym typeface="Wingdings" pitchFamily="2" charset="2"/>
              </a:rPr>
              <a:t> AGN detected!</a:t>
            </a:r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6" name="Content Placeholder 5" descr="A graph of different colors and sizes&#10;&#10;Description automatically generated">
            <a:extLst>
              <a:ext uri="{FF2B5EF4-FFF2-40B4-BE49-F238E27FC236}">
                <a16:creationId xmlns:a16="http://schemas.microsoft.com/office/drawing/2014/main" id="{72AE78DB-D031-452B-D3A9-FA0083F53D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0" y="2396967"/>
            <a:ext cx="4521200" cy="3390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3234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3FFF8D3-2EF3-4286-935A-D01BE3C853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D8CCB43-545E-4064-8BB8-5C492D0F5F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711895A-9600-2A1B-BE36-6735A75A8C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764373"/>
            <a:ext cx="3306744" cy="1293028"/>
          </a:xfrm>
        </p:spPr>
        <p:txBody>
          <a:bodyPr>
            <a:normAutofit/>
          </a:bodyPr>
          <a:lstStyle/>
          <a:p>
            <a:r>
              <a:rPr lang="en-US" sz="3000">
                <a:solidFill>
                  <a:schemeClr val="bg1"/>
                </a:solidFill>
              </a:rPr>
              <a:t>Classification scheme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EAAF31-C184-6751-4239-A3E6837FB6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2194560"/>
            <a:ext cx="3306742" cy="4024125"/>
          </a:xfrm>
        </p:spPr>
        <p:txBody>
          <a:bodyPr>
            <a:norm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Adapted from </a:t>
            </a:r>
            <a:r>
              <a:rPr lang="en-US" sz="1600" dirty="0" err="1">
                <a:solidFill>
                  <a:schemeClr val="bg1"/>
                </a:solidFill>
              </a:rPr>
              <a:t>Kartaltepe</a:t>
            </a:r>
            <a:r>
              <a:rPr lang="en-US" sz="1600" dirty="0">
                <a:solidFill>
                  <a:schemeClr val="bg1"/>
                </a:solidFill>
              </a:rPr>
              <a:t>, et al. 2014, but reduced for simplicity</a:t>
            </a:r>
          </a:p>
          <a:p>
            <a:pPr marL="0" indent="0">
              <a:buNone/>
            </a:pPr>
            <a:endParaRPr lang="en-US" sz="1600" dirty="0">
              <a:solidFill>
                <a:schemeClr val="bg1"/>
              </a:solidFill>
            </a:endParaRPr>
          </a:p>
          <a:p>
            <a:r>
              <a:rPr lang="en-US" sz="1600" dirty="0">
                <a:solidFill>
                  <a:schemeClr val="bg1"/>
                </a:solidFill>
              </a:rPr>
              <a:t>We basically ask two questions</a:t>
            </a:r>
          </a:p>
          <a:p>
            <a:pPr lvl="1"/>
            <a:r>
              <a:rPr lang="en-US" sz="1400" dirty="0">
                <a:solidFill>
                  <a:schemeClr val="bg1"/>
                </a:solidFill>
              </a:rPr>
              <a:t>What does the galaxy look like?</a:t>
            </a:r>
          </a:p>
          <a:p>
            <a:pPr lvl="1"/>
            <a:r>
              <a:rPr lang="en-US" sz="1400" dirty="0">
                <a:solidFill>
                  <a:schemeClr val="bg1"/>
                </a:solidFill>
              </a:rPr>
              <a:t>Is it interacting with its neighbors?</a:t>
            </a:r>
          </a:p>
          <a:p>
            <a:endParaRPr lang="en-US" sz="1600" dirty="0">
              <a:solidFill>
                <a:schemeClr val="bg1"/>
              </a:solidFill>
            </a:endParaRPr>
          </a:p>
          <a:p>
            <a:r>
              <a:rPr lang="en-US" sz="1600" dirty="0">
                <a:solidFill>
                  <a:schemeClr val="bg1"/>
                </a:solidFill>
              </a:rPr>
              <a:t>Shown to be consistent with parametric and non-parametric classifications</a:t>
            </a:r>
          </a:p>
          <a:p>
            <a:pPr marL="0" indent="0">
              <a:buNone/>
            </a:pPr>
            <a:endParaRPr lang="en-US" sz="1600" dirty="0">
              <a:solidFill>
                <a:schemeClr val="bg1"/>
              </a:solidFill>
            </a:endParaRPr>
          </a:p>
        </p:txBody>
      </p:sp>
      <p:sp useBgFill="1">
        <p:nvSpPr>
          <p:cNvPr id="14" name="Rounded Rectangle 14">
            <a:extLst>
              <a:ext uri="{FF2B5EF4-FFF2-40B4-BE49-F238E27FC236}">
                <a16:creationId xmlns:a16="http://schemas.microsoft.com/office/drawing/2014/main" id="{E6C57836-126B-4938-8C7A-3C3BCB59D3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6008" y="1066164"/>
            <a:ext cx="6765949" cy="5148371"/>
          </a:xfrm>
          <a:prstGeom prst="roundRect">
            <a:avLst>
              <a:gd name="adj" fmla="val 2403"/>
            </a:avLst>
          </a:prstGeom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7A6E291B-1EDC-994B-92D5-273F6FFAE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98F17-71FB-4024-8B8D-58938B4D1131}" type="slidenum">
              <a:rPr lang="en-US" smtClean="0"/>
              <a:t>10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7084B17-94DB-4D92-077D-FCFE78D196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5723" y="1277513"/>
            <a:ext cx="5386518" cy="4725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4105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8D2571-4503-E82B-83AC-651832B617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</p:spPr>
        <p:txBody>
          <a:bodyPr>
            <a:normAutofit/>
          </a:bodyPr>
          <a:lstStyle/>
          <a:p>
            <a:r>
              <a:rPr lang="en-US" dirty="0"/>
              <a:t>Visual Classification images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0F1D4B-FFD0-6E0D-284B-2AA1746A02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2194560"/>
            <a:ext cx="5816600" cy="4024125"/>
          </a:xfrm>
        </p:spPr>
        <p:txBody>
          <a:bodyPr>
            <a:normAutofit/>
          </a:bodyPr>
          <a:lstStyle/>
          <a:p>
            <a:r>
              <a:rPr lang="en-US" dirty="0"/>
              <a:t>Uses modified version of trilogy</a:t>
            </a:r>
          </a:p>
          <a:p>
            <a:pPr lvl="1"/>
            <a:r>
              <a:rPr lang="en-US" dirty="0"/>
              <a:t>Allows multiple bands </a:t>
            </a:r>
            <a:r>
              <a:rPr lang="en-US" dirty="0">
                <a:sym typeface="Wingdings" pitchFamily="2" charset="2"/>
              </a:rPr>
              <a:t> RGB</a:t>
            </a:r>
            <a:endParaRPr lang="en-US" dirty="0"/>
          </a:p>
          <a:p>
            <a:pPr lvl="1"/>
            <a:r>
              <a:rPr lang="en-US" dirty="0"/>
              <a:t>Credit: Dan Coe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RGB made by</a:t>
            </a:r>
          </a:p>
          <a:p>
            <a:pPr lvl="1"/>
            <a:r>
              <a:rPr lang="en-US" dirty="0"/>
              <a:t>Define cutout</a:t>
            </a:r>
          </a:p>
          <a:p>
            <a:pPr lvl="1"/>
            <a:r>
              <a:rPr lang="en-US" dirty="0"/>
              <a:t>Sample cutout in all wavelengths</a:t>
            </a:r>
          </a:p>
          <a:p>
            <a:pPr lvl="2"/>
            <a:r>
              <a:rPr lang="en-US" dirty="0"/>
              <a:t>If data is missing in a wavelength, throw it out</a:t>
            </a:r>
          </a:p>
          <a:p>
            <a:pPr lvl="1"/>
            <a:r>
              <a:rPr lang="en-US" dirty="0"/>
              <a:t>Assign RGB colors to available wavelengths according to distribution shown here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 descr="A diagram of a function&#10;&#10;Description automatically generated">
            <a:extLst>
              <a:ext uri="{FF2B5EF4-FFF2-40B4-BE49-F238E27FC236}">
                <a16:creationId xmlns:a16="http://schemas.microsoft.com/office/drawing/2014/main" id="{75D1FF8D-6AA2-5C2F-9848-A15C65EF96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0" y="2396967"/>
            <a:ext cx="4521200" cy="3390899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6C3F41-2030-93F2-9D86-C5C4B81C0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98F17-71FB-4024-8B8D-58938B4D113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2602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AAE600-12F1-4359-D224-9605B2B56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98F17-71FB-4024-8B8D-58938B4D1131}" type="slidenum">
              <a:rPr lang="en-US" smtClean="0"/>
              <a:t>12</a:t>
            </a:fld>
            <a:endParaRPr lang="en-US"/>
          </a:p>
        </p:txBody>
      </p:sp>
      <p:pic>
        <p:nvPicPr>
          <p:cNvPr id="8" name="Picture 7" descr="A green light in the dark&#10;&#10;Description automatically generated">
            <a:extLst>
              <a:ext uri="{FF2B5EF4-FFF2-40B4-BE49-F238E27FC236}">
                <a16:creationId xmlns:a16="http://schemas.microsoft.com/office/drawing/2014/main" id="{8441157A-0E35-07C6-FA71-CCC7B8E54F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6127"/>
            <a:ext cx="12192000" cy="1741713"/>
          </a:xfrm>
          <a:prstGeom prst="rect">
            <a:avLst/>
          </a:prstGeom>
        </p:spPr>
      </p:pic>
      <p:pic>
        <p:nvPicPr>
          <p:cNvPr id="11" name="Picture 10" descr="A collage of images of a galaxy&#10;&#10;Description automatically generated">
            <a:extLst>
              <a:ext uri="{FF2B5EF4-FFF2-40B4-BE49-F238E27FC236}">
                <a16:creationId xmlns:a16="http://schemas.microsoft.com/office/drawing/2014/main" id="{FF361811-CCD1-B7DF-6E99-2763F8EB15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" t="3556" r="49556" b="48390"/>
          <a:stretch/>
        </p:blipFill>
        <p:spPr>
          <a:xfrm>
            <a:off x="4434840" y="3562439"/>
            <a:ext cx="3322320" cy="3295561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9BAB2BE-CBFE-3274-B58B-BF0B747F75FF}"/>
              </a:ext>
            </a:extLst>
          </p:cNvPr>
          <p:cNvCxnSpPr>
            <a:cxnSpLocks/>
            <a:stCxn id="8" idx="2"/>
            <a:endCxn id="11" idx="0"/>
          </p:cNvCxnSpPr>
          <p:nvPr/>
        </p:nvCxnSpPr>
        <p:spPr>
          <a:xfrm>
            <a:off x="6096000" y="2487840"/>
            <a:ext cx="0" cy="1074599"/>
          </a:xfrm>
          <a:prstGeom prst="straightConnector1">
            <a:avLst/>
          </a:prstGeom>
          <a:ln w="1143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262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FBDED38-E809-47DF-A501-94A1EC4CF7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8C9E5911-0D5A-3F75-5161-A65E6DF3D40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6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FB0EC2-EA32-D4C9-D679-544AB51F9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63000" y="38100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B498F17-71FB-4024-8B8D-58938B4D1131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13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16228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72CB8D-9DD1-11A8-631E-0225E16293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work, Future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4895F5-BE0C-C4BF-9DA5-C76E322256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Expand visual classifications to include more objects</a:t>
            </a:r>
          </a:p>
          <a:p>
            <a:pPr lvl="1"/>
            <a:r>
              <a:rPr lang="en-US" dirty="0"/>
              <a:t>PRIMER data is incomplete</a:t>
            </a:r>
          </a:p>
          <a:p>
            <a:pPr lvl="1"/>
            <a:r>
              <a:rPr lang="en-US" dirty="0"/>
              <a:t>This is what I’m currently working on</a:t>
            </a:r>
          </a:p>
          <a:p>
            <a:pPr lvl="1"/>
            <a:r>
              <a:rPr lang="en-US" dirty="0"/>
              <a:t>Plan to incorporate another survey as well</a:t>
            </a:r>
          </a:p>
          <a:p>
            <a:endParaRPr lang="en-US" dirty="0"/>
          </a:p>
          <a:p>
            <a:r>
              <a:rPr lang="en-US" dirty="0"/>
              <a:t>Apply parametric and non-parametric morphology metrics</a:t>
            </a:r>
          </a:p>
          <a:p>
            <a:pPr lvl="1"/>
            <a:r>
              <a:rPr lang="en-US" dirty="0" err="1"/>
              <a:t>Sérsic</a:t>
            </a:r>
            <a:r>
              <a:rPr lang="en-US" dirty="0"/>
              <a:t> Fit, Gini, M20, CAS</a:t>
            </a:r>
          </a:p>
          <a:p>
            <a:pPr lvl="1"/>
            <a:r>
              <a:rPr lang="en-US" dirty="0"/>
              <a:t>Currently have undergraduate working on this</a:t>
            </a:r>
          </a:p>
          <a:p>
            <a:endParaRPr lang="en-US" dirty="0"/>
          </a:p>
          <a:p>
            <a:r>
              <a:rPr lang="en-US" dirty="0"/>
              <a:t>Once everything has been classified…</a:t>
            </a:r>
          </a:p>
          <a:p>
            <a:pPr lvl="1"/>
            <a:r>
              <a:rPr lang="en-US" dirty="0"/>
              <a:t>Compare merger rate in AGN population, non AGN population</a:t>
            </a:r>
          </a:p>
          <a:p>
            <a:pPr lvl="1"/>
            <a:r>
              <a:rPr lang="en-US" dirty="0"/>
              <a:t>Perform morphology analysis as function of redshift</a:t>
            </a:r>
          </a:p>
          <a:p>
            <a:pPr lvl="1"/>
            <a:r>
              <a:rPr lang="en-US" dirty="0"/>
              <a:t>Search for reasonable JWST color selection to more quickly classify mergers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0F759C-6C43-7F6D-F991-0B4AA0B459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98F17-71FB-4024-8B8D-58938B4D113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7302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DFADFB3-3D44-49A8-AE3B-A87C61607F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B912AE0-CAD9-4F8F-A2A2-BDF07D4EDD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BD7C2DEF-63C5-495B-BBE5-720E5D12B4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E21E403-0B61-4473-BE57-AB0F163796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14654CB-CF0D-5CA5-DC90-2522BA5ABB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696" y="643464"/>
            <a:ext cx="3761964" cy="3273061"/>
          </a:xfrm>
          <a:noFill/>
          <a:ln w="19050">
            <a:noFill/>
            <a:prstDash val="dash"/>
          </a:ln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/>
              <a:t>Scan this to check out the website!</a:t>
            </a:r>
          </a:p>
        </p:txBody>
      </p:sp>
      <p:pic>
        <p:nvPicPr>
          <p:cNvPr id="6" name="Picture 5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EE16CB6B-2FF0-69D0-2DB1-5355B73905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8097" y="941122"/>
            <a:ext cx="5115048" cy="511504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A6F4B5-035C-704F-A73A-A4447DD52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91654" y="6351325"/>
            <a:ext cx="798641" cy="36576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B498F17-71FB-4024-8B8D-58938B4D1131}" type="slidenum">
              <a:rPr lang="en-US" smtClean="0"/>
              <a:pPr>
                <a:spcAft>
                  <a:spcPts val="600"/>
                </a:spcAft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4328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28532C-55D4-6AAB-AD8B-97C2D30E03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</p:spPr>
        <p:txBody>
          <a:bodyPr>
            <a:normAutofit/>
          </a:bodyPr>
          <a:lstStyle/>
          <a:p>
            <a:r>
              <a:rPr lang="en-US" dirty="0"/>
              <a:t>Background: Accretion histories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1EBA2B-3023-B36B-1D88-DA62C3617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63000" y="38100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7B498F17-71FB-4024-8B8D-58938B4D1131}" type="slidenum">
              <a:rPr lang="en-US" smtClean="0"/>
              <a:pPr>
                <a:spcAft>
                  <a:spcPts val="600"/>
                </a:spcAft>
              </a:pPr>
              <a:t>1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FB468B-9FC5-17E2-181A-35A6A74D93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2194560"/>
            <a:ext cx="5816600" cy="4024125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Most galaxies host a supermassive black hole (SMBH)</a:t>
            </a:r>
          </a:p>
          <a:p>
            <a:endParaRPr lang="en-US" dirty="0"/>
          </a:p>
          <a:p>
            <a:r>
              <a:rPr lang="en-US" dirty="0"/>
              <a:t>SMBHs in early universe are larger than can be explained from accretion from stellar seeds</a:t>
            </a:r>
          </a:p>
          <a:p>
            <a:pPr lvl="1"/>
            <a:r>
              <a:rPr lang="en-US" dirty="0"/>
              <a:t>Black hole growth occurs early</a:t>
            </a:r>
          </a:p>
          <a:p>
            <a:endParaRPr lang="en-US" dirty="0"/>
          </a:p>
          <a:p>
            <a:r>
              <a:rPr lang="en-US" dirty="0"/>
              <a:t>A lot of expected middle and high-z BH growth is missing (</a:t>
            </a:r>
            <a:r>
              <a:rPr lang="en-US" dirty="0" err="1"/>
              <a:t>Volonteri</a:t>
            </a:r>
            <a:r>
              <a:rPr lang="en-US" dirty="0"/>
              <a:t> et al 2017, Kirkpatrick et al 2023)</a:t>
            </a:r>
          </a:p>
          <a:p>
            <a:pPr lvl="1"/>
            <a:r>
              <a:rPr lang="en-US" dirty="0"/>
              <a:t>Black hole growth isn’t continuous</a:t>
            </a:r>
          </a:p>
          <a:p>
            <a:endParaRPr lang="en-US" dirty="0"/>
          </a:p>
          <a:p>
            <a:r>
              <a:rPr lang="en-US" b="1" dirty="0"/>
              <a:t>How and when did BH growth occur?</a:t>
            </a:r>
          </a:p>
          <a:p>
            <a:endParaRPr lang="en-US" dirty="0"/>
          </a:p>
        </p:txBody>
      </p:sp>
      <p:pic>
        <p:nvPicPr>
          <p:cNvPr id="6" name="Picture 5" descr="A black hole with a light coming out of it&#10;&#10;Description automatically generated">
            <a:extLst>
              <a:ext uri="{FF2B5EF4-FFF2-40B4-BE49-F238E27FC236}">
                <a16:creationId xmlns:a16="http://schemas.microsoft.com/office/drawing/2014/main" id="{9FC9694C-CA6C-DAA1-1185-39D6B4E0B7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0" y="2820829"/>
            <a:ext cx="4521200" cy="25431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20E26DF-B192-1F84-12E9-3FBB80C475F2}"/>
              </a:ext>
            </a:extLst>
          </p:cNvPr>
          <p:cNvSpPr txBox="1"/>
          <p:nvPr/>
        </p:nvSpPr>
        <p:spPr>
          <a:xfrm>
            <a:off x="6985000" y="5364004"/>
            <a:ext cx="452966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/>
              <a:t>https://</a:t>
            </a:r>
            <a:r>
              <a:rPr lang="en-US" sz="1000" dirty="0" err="1"/>
              <a:t>upload.wikimedia.org</a:t>
            </a:r>
            <a:r>
              <a:rPr lang="en-US" sz="1000" dirty="0"/>
              <a:t>/</a:t>
            </a:r>
            <a:r>
              <a:rPr lang="en-US" sz="1000" dirty="0" err="1"/>
              <a:t>wikipedia</a:t>
            </a:r>
            <a:r>
              <a:rPr lang="en-US" sz="1000" dirty="0"/>
              <a:t>/commons/f/f0/Black_Holes_-_</a:t>
            </a:r>
            <a:r>
              <a:rPr lang="en-US" sz="1000" dirty="0" err="1"/>
              <a:t>Monsters_in_Space.jpg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265086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BECAAC-A654-F23B-AB72-879D41D09D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Background: Mergers and selection bias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6ADF93-B573-8DAF-610A-662C6F7C8B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194560"/>
            <a:ext cx="10820400" cy="4282438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Proposed solution: Active Galactic Nuclei (AGN) are triggered through mergers (Hopkins 2008)</a:t>
            </a:r>
          </a:p>
          <a:p>
            <a:pPr lvl="1"/>
            <a:r>
              <a:rPr lang="en-US" dirty="0"/>
              <a:t>Angular momentum loss </a:t>
            </a:r>
            <a:r>
              <a:rPr lang="en-US" dirty="0">
                <a:sym typeface="Wingdings" pitchFamily="2" charset="2"/>
              </a:rPr>
              <a:t> material falling onto BH</a:t>
            </a:r>
          </a:p>
          <a:p>
            <a:pPr lvl="1"/>
            <a:r>
              <a:rPr lang="en-US" dirty="0"/>
              <a:t>Reproduces bulge-BH relation, quasar populations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Importance of mergers subject of debate</a:t>
            </a:r>
          </a:p>
          <a:p>
            <a:pPr lvl="1"/>
            <a:r>
              <a:rPr lang="en-US" dirty="0" err="1"/>
              <a:t>Kocevski</a:t>
            </a:r>
            <a:r>
              <a:rPr lang="en-US" dirty="0"/>
              <a:t> et al. 2012: No connection b/w active galaxies and mergers</a:t>
            </a:r>
          </a:p>
          <a:p>
            <a:pPr lvl="2"/>
            <a:r>
              <a:rPr lang="en-US" dirty="0"/>
              <a:t>72 x-ray selected AGN at intermediate redshift</a:t>
            </a:r>
          </a:p>
          <a:p>
            <a:pPr lvl="1"/>
            <a:r>
              <a:rPr lang="en-US" dirty="0"/>
              <a:t>Gao et al 2020: AGN preferentially reside in merging galaxies</a:t>
            </a:r>
          </a:p>
          <a:p>
            <a:pPr lvl="2"/>
            <a:r>
              <a:rPr lang="en-US" dirty="0"/>
              <a:t>Large sample of low-redshift galaxies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These observations made with Spitzer or WFC3 aboard Hubble, or ground-based observations</a:t>
            </a:r>
          </a:p>
          <a:p>
            <a:pPr lvl="1"/>
            <a:r>
              <a:rPr lang="en-US" dirty="0"/>
              <a:t>INCOMPLETE DATA</a:t>
            </a:r>
          </a:p>
          <a:p>
            <a:endParaRPr lang="en-US" dirty="0"/>
          </a:p>
          <a:p>
            <a:r>
              <a:rPr lang="en-US" b="1" dirty="0"/>
              <a:t>Are these missing AGN at low luminosities?</a:t>
            </a:r>
          </a:p>
          <a:p>
            <a:r>
              <a:rPr lang="en-US" b="1" dirty="0"/>
              <a:t>Are they triggered by mergers?</a:t>
            </a:r>
          </a:p>
          <a:p>
            <a:pPr marL="457200" lvl="1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776706-09B2-1B61-A0C4-2F5C18DD2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98F17-71FB-4024-8B8D-58938B4D113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267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0D1CDD-5D0C-1492-C19B-825B4FA149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</p:spPr>
        <p:txBody>
          <a:bodyPr>
            <a:normAutofit/>
          </a:bodyPr>
          <a:lstStyle/>
          <a:p>
            <a:r>
              <a:rPr lang="en-US" dirty="0"/>
              <a:t>A New Era of IR Astronomy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F31E77-E726-AF8F-B6D0-12C43228F8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63000" y="38100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7B498F17-71FB-4024-8B8D-58938B4D1131}" type="slidenum">
              <a:rPr lang="en-US" smtClean="0"/>
              <a:pPr>
                <a:spcAft>
                  <a:spcPts val="600"/>
                </a:spcAft>
              </a:pPr>
              <a:t>3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3C109C-6F07-51B4-579B-09A89E9DF0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2194560"/>
            <a:ext cx="5816600" cy="4024125"/>
          </a:xfrm>
        </p:spPr>
        <p:txBody>
          <a:bodyPr>
            <a:normAutofit/>
          </a:bodyPr>
          <a:lstStyle/>
          <a:p>
            <a:r>
              <a:rPr lang="en-US" dirty="0"/>
              <a:t>James Webb Space Telescope (JWST)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Infrared (IR) sensitivity allows for detection of low luminosity, redshifted galaxies</a:t>
            </a:r>
          </a:p>
          <a:p>
            <a:endParaRPr lang="en-US" dirty="0"/>
          </a:p>
          <a:p>
            <a:r>
              <a:rPr lang="en-US" dirty="0"/>
              <a:t>High resolution further into the IR, allows for visualization of structure at high-z</a:t>
            </a:r>
          </a:p>
          <a:p>
            <a:pPr lvl="1"/>
            <a:r>
              <a:rPr lang="en-US" dirty="0"/>
              <a:t>Seeing structure is necessary to determine if a galaxy is merging or recently merged</a:t>
            </a:r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6" name="Picture 5" descr="A close-up of a satellite&#10;&#10;Description automatically generated">
            <a:extLst>
              <a:ext uri="{FF2B5EF4-FFF2-40B4-BE49-F238E27FC236}">
                <a16:creationId xmlns:a16="http://schemas.microsoft.com/office/drawing/2014/main" id="{EF7AFA90-0F20-61EE-D4DF-F7D9B574E3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0" y="2283937"/>
            <a:ext cx="4521200" cy="361695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588B1B1-0D58-EDB6-C63F-EFBA9AF3D9B9}"/>
              </a:ext>
            </a:extLst>
          </p:cNvPr>
          <p:cNvSpPr txBox="1"/>
          <p:nvPr/>
        </p:nvSpPr>
        <p:spPr>
          <a:xfrm>
            <a:off x="6984999" y="6218685"/>
            <a:ext cx="45296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https://</a:t>
            </a:r>
            <a:r>
              <a:rPr lang="en-US" sz="1000" dirty="0" err="1"/>
              <a:t>en.wikipedia.org</a:t>
            </a:r>
            <a:r>
              <a:rPr lang="en-US" sz="1000" dirty="0"/>
              <a:t>/wiki/</a:t>
            </a:r>
            <a:r>
              <a:rPr lang="en-US" sz="1000" dirty="0" err="1"/>
              <a:t>James_Webb_Space_Telescope</a:t>
            </a:r>
            <a:r>
              <a:rPr lang="en-US" sz="1000" dirty="0"/>
              <a:t>#/media/File:James_Webb_Space_Telescope_2009_top.jpg</a:t>
            </a:r>
          </a:p>
        </p:txBody>
      </p:sp>
    </p:spTree>
    <p:extLst>
      <p:ext uri="{BB962C8B-B14F-4D97-AF65-F5344CB8AC3E}">
        <p14:creationId xmlns:p14="http://schemas.microsoft.com/office/powerpoint/2010/main" val="19926049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95DD5BC2-A8E7-4CAD-955A-3807355EC9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2770B5F4-AED0-4A3A-859D-B6239ED38A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04" y="643464"/>
            <a:ext cx="10905195" cy="5571072"/>
          </a:xfrm>
          <a:prstGeom prst="roundRect">
            <a:avLst>
              <a:gd name="adj" fmla="val 2403"/>
            </a:avLst>
          </a:prstGeom>
          <a:solidFill>
            <a:srgbClr val="FFFFFF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black background with red dots&#10;&#10;Description automatically generated">
            <a:extLst>
              <a:ext uri="{FF2B5EF4-FFF2-40B4-BE49-F238E27FC236}">
                <a16:creationId xmlns:a16="http://schemas.microsoft.com/office/drawing/2014/main" id="{9B5A742A-63DC-ECB5-F487-6C669A549A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204" y="1691424"/>
            <a:ext cx="10451592" cy="3475155"/>
          </a:xfrm>
          <a:prstGeom prst="rect">
            <a:avLst/>
          </a:prstGeom>
          <a:ln w="31750" cap="sq">
            <a:noFill/>
            <a:miter lim="800000"/>
          </a:ln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46FEE8-D964-4A20-C736-775F5C1B59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98F17-71FB-4024-8B8D-58938B4D1131}" type="slidenum">
              <a:rPr lang="en-US" smtClean="0"/>
              <a:t>4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0E73B9F-EFE1-FDC3-D516-B466BA64BE30}"/>
              </a:ext>
            </a:extLst>
          </p:cNvPr>
          <p:cNvSpPr txBox="1"/>
          <p:nvPr/>
        </p:nvSpPr>
        <p:spPr>
          <a:xfrm>
            <a:off x="9021945" y="6279844"/>
            <a:ext cx="2526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Kirkpatrick et al. 2023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2770B69-3682-A0AD-F022-A56AE479900E}"/>
              </a:ext>
            </a:extLst>
          </p:cNvPr>
          <p:cNvSpPr txBox="1"/>
          <p:nvPr/>
        </p:nvSpPr>
        <p:spPr>
          <a:xfrm>
            <a:off x="860245" y="1322089"/>
            <a:ext cx="30939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Spitzer (MIPS, 24</a:t>
            </a:r>
            <a:r>
              <a:rPr lang="el-GR" dirty="0">
                <a:solidFill>
                  <a:schemeClr val="bg1"/>
                </a:solidFill>
              </a:rPr>
              <a:t>μ</a:t>
            </a:r>
            <a:r>
              <a:rPr lang="en-US" dirty="0">
                <a:solidFill>
                  <a:schemeClr val="bg1"/>
                </a:solidFill>
              </a:rPr>
              <a:t>m)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E2CC377-FF17-7760-684C-B58DC7A738EA}"/>
              </a:ext>
            </a:extLst>
          </p:cNvPr>
          <p:cNvSpPr txBox="1"/>
          <p:nvPr/>
        </p:nvSpPr>
        <p:spPr>
          <a:xfrm>
            <a:off x="4418049" y="1317247"/>
            <a:ext cx="2983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Spitzer (IRAC, 3-5</a:t>
            </a:r>
            <a:r>
              <a:rPr lang="el-GR" dirty="0">
                <a:solidFill>
                  <a:schemeClr val="bg1"/>
                </a:solidFill>
              </a:rPr>
              <a:t>μ</a:t>
            </a:r>
            <a:r>
              <a:rPr lang="en-US" dirty="0">
                <a:solidFill>
                  <a:schemeClr val="bg1"/>
                </a:solidFill>
              </a:rPr>
              <a:t>m)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1DC4F8C-7552-5787-4AF4-1767BD6391E0}"/>
              </a:ext>
            </a:extLst>
          </p:cNvPr>
          <p:cNvSpPr txBox="1"/>
          <p:nvPr/>
        </p:nvSpPr>
        <p:spPr>
          <a:xfrm>
            <a:off x="7926514" y="1316410"/>
            <a:ext cx="2490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JWST (MIRI, 7-12</a:t>
            </a:r>
            <a:r>
              <a:rPr lang="el-GR" dirty="0">
                <a:solidFill>
                  <a:schemeClr val="bg1"/>
                </a:solidFill>
              </a:rPr>
              <a:t>μ</a:t>
            </a:r>
            <a:r>
              <a:rPr lang="en-US" dirty="0">
                <a:solidFill>
                  <a:schemeClr val="bg1"/>
                </a:solidFill>
              </a:rPr>
              <a:t>m)</a:t>
            </a:r>
          </a:p>
        </p:txBody>
      </p:sp>
    </p:spTree>
    <p:extLst>
      <p:ext uri="{BB962C8B-B14F-4D97-AF65-F5344CB8AC3E}">
        <p14:creationId xmlns:p14="http://schemas.microsoft.com/office/powerpoint/2010/main" val="7750207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0DB95-6E21-A5E1-AD16-5D45A7DF7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</p:spPr>
        <p:txBody>
          <a:bodyPr>
            <a:normAutofit/>
          </a:bodyPr>
          <a:lstStyle/>
          <a:p>
            <a:r>
              <a:rPr lang="en-US"/>
              <a:t>Primer: a Modern IR survey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3FBEA3-0705-8756-EE4C-8BF0925EB9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63000" y="38100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7B498F17-71FB-4024-8B8D-58938B4D1131}" type="slidenum">
              <a:rPr lang="en-US"/>
              <a:pPr>
                <a:spcAft>
                  <a:spcPts val="600"/>
                </a:spcAft>
              </a:pPr>
              <a:t>5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2B6F8E-6131-41A7-EEB3-26BB133BE9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2194560"/>
            <a:ext cx="5816600" cy="4024125"/>
          </a:xfrm>
        </p:spPr>
        <p:txBody>
          <a:bodyPr>
            <a:noAutofit/>
          </a:bodyPr>
          <a:lstStyle/>
          <a:p>
            <a:r>
              <a:rPr lang="en-US" sz="1800" b="1" u="sng" dirty="0"/>
              <a:t>P</a:t>
            </a:r>
            <a:r>
              <a:rPr lang="en-US" sz="1800" dirty="0"/>
              <a:t>ublic </a:t>
            </a:r>
            <a:r>
              <a:rPr lang="en-US" sz="1800" b="1" u="sng" dirty="0"/>
              <a:t>R</a:t>
            </a:r>
            <a:r>
              <a:rPr lang="en-US" sz="1800" dirty="0"/>
              <a:t>elease </a:t>
            </a:r>
            <a:r>
              <a:rPr lang="en-US" sz="1800" b="1" u="sng" dirty="0"/>
              <a:t>Im</a:t>
            </a:r>
            <a:r>
              <a:rPr lang="en-US" sz="1800" dirty="0"/>
              <a:t>aging for </a:t>
            </a:r>
            <a:r>
              <a:rPr lang="en-US" sz="1800" b="1" u="sng" dirty="0"/>
              <a:t>E</a:t>
            </a:r>
            <a:r>
              <a:rPr lang="en-US" sz="1800" dirty="0"/>
              <a:t>xtragalactic </a:t>
            </a:r>
            <a:r>
              <a:rPr lang="en-US" sz="1800" b="1" u="sng" dirty="0"/>
              <a:t>R</a:t>
            </a:r>
            <a:r>
              <a:rPr lang="en-US" sz="1800" dirty="0"/>
              <a:t>esearch</a:t>
            </a:r>
          </a:p>
          <a:p>
            <a:endParaRPr lang="en-US" sz="1800" dirty="0"/>
          </a:p>
          <a:p>
            <a:r>
              <a:rPr lang="en-US" sz="1800" dirty="0"/>
              <a:t>10 band </a:t>
            </a:r>
            <a:r>
              <a:rPr lang="en-US" sz="1800" dirty="0" err="1"/>
              <a:t>NIRCam</a:t>
            </a:r>
            <a:r>
              <a:rPr lang="en-US" sz="1800" dirty="0"/>
              <a:t> + MIRI Survey in the COSMOS and UDS fields</a:t>
            </a:r>
          </a:p>
          <a:p>
            <a:pPr lvl="1"/>
            <a:r>
              <a:rPr lang="en-US" sz="1600" dirty="0"/>
              <a:t>8 NIRCAM bands, 0.9 – 4.4 </a:t>
            </a:r>
            <a:r>
              <a:rPr lang="el-GR" sz="1600" dirty="0"/>
              <a:t>μ</a:t>
            </a:r>
            <a:r>
              <a:rPr lang="en-US" sz="1600" dirty="0"/>
              <a:t>m</a:t>
            </a:r>
          </a:p>
          <a:p>
            <a:pPr lvl="1"/>
            <a:r>
              <a:rPr lang="en-US" sz="1600" dirty="0"/>
              <a:t>2 MIRI bands, 7.7 </a:t>
            </a:r>
            <a:r>
              <a:rPr lang="el-GR" sz="1600" dirty="0"/>
              <a:t>μ</a:t>
            </a:r>
            <a:r>
              <a:rPr lang="en-US" sz="1600" dirty="0"/>
              <a:t>m and 18 </a:t>
            </a:r>
            <a:r>
              <a:rPr lang="el-GR" sz="1600" dirty="0"/>
              <a:t>μ</a:t>
            </a:r>
            <a:r>
              <a:rPr lang="en-US" sz="1600" dirty="0"/>
              <a:t>m</a:t>
            </a:r>
          </a:p>
          <a:p>
            <a:endParaRPr lang="en-US" sz="1800" dirty="0"/>
          </a:p>
          <a:p>
            <a:r>
              <a:rPr lang="en-US" sz="1800" dirty="0"/>
              <a:t>400 arcmin</a:t>
            </a:r>
            <a:r>
              <a:rPr lang="en-US" sz="1800" baseline="30000" dirty="0"/>
              <a:t>2</a:t>
            </a:r>
            <a:r>
              <a:rPr lang="en-US" sz="1800" dirty="0"/>
              <a:t> of </a:t>
            </a:r>
            <a:r>
              <a:rPr lang="en-US" sz="1800" dirty="0" err="1"/>
              <a:t>NIRCam</a:t>
            </a:r>
            <a:r>
              <a:rPr lang="en-US" sz="1800" dirty="0"/>
              <a:t> imaging with 230 arcmin</a:t>
            </a:r>
            <a:r>
              <a:rPr lang="en-US" sz="1800" baseline="30000" dirty="0"/>
              <a:t>2</a:t>
            </a:r>
            <a:r>
              <a:rPr lang="en-US" sz="1800" dirty="0"/>
              <a:t> of overlapping MIRI imaging</a:t>
            </a:r>
          </a:p>
          <a:p>
            <a:endParaRPr lang="en-US" sz="1800" dirty="0"/>
          </a:p>
          <a:p>
            <a:r>
              <a:rPr lang="en-US" sz="1800" dirty="0"/>
              <a:t>Nearly 200,000 detections at 4.4 </a:t>
            </a:r>
            <a:r>
              <a:rPr lang="el-GR" sz="1800" dirty="0"/>
              <a:t>μ</a:t>
            </a:r>
            <a:r>
              <a:rPr lang="en-US" sz="1800" dirty="0"/>
              <a:t>m</a:t>
            </a:r>
          </a:p>
        </p:txBody>
      </p:sp>
      <p:pic>
        <p:nvPicPr>
          <p:cNvPr id="8" name="Picture 7" descr="A graph of different colors&#10;&#10;Description automatically generated">
            <a:extLst>
              <a:ext uri="{FF2B5EF4-FFF2-40B4-BE49-F238E27FC236}">
                <a16:creationId xmlns:a16="http://schemas.microsoft.com/office/drawing/2014/main" id="{8013472C-1A51-D991-C49D-18A56BCB05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0" y="2396967"/>
            <a:ext cx="4521200" cy="3390899"/>
          </a:xfrm>
          <a:prstGeom prst="rect">
            <a:avLst/>
          </a:prstGeom>
        </p:spPr>
      </p:pic>
      <p:pic>
        <p:nvPicPr>
          <p:cNvPr id="6" name="Picture 5" descr="A logo with a blue circle and yellow hexagons&#10;&#10;Description automatically generated">
            <a:extLst>
              <a:ext uri="{FF2B5EF4-FFF2-40B4-BE49-F238E27FC236}">
                <a16:creationId xmlns:a16="http://schemas.microsoft.com/office/drawing/2014/main" id="{B9CB79D1-6AD4-9D4E-26A7-DD60FB01EF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27" y="1"/>
            <a:ext cx="913336" cy="1314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4825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background with many squares&#10;&#10;Description automatically generated">
            <a:extLst>
              <a:ext uri="{FF2B5EF4-FFF2-40B4-BE49-F238E27FC236}">
                <a16:creationId xmlns:a16="http://schemas.microsoft.com/office/drawing/2014/main" id="{9063638D-EE09-DD56-B0FB-684B17304C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422" y="0"/>
            <a:ext cx="9659156" cy="6858000"/>
          </a:xfrm>
          <a:prstGeom prst="rect">
            <a:avLst/>
          </a:prstGeom>
          <a:ln w="31750" cap="sq">
            <a:noFill/>
            <a:miter lim="800000"/>
          </a:ln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6EF973-1D85-7D88-0414-EE49AFC679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98F17-71FB-4024-8B8D-58938B4D1131}" type="slidenum">
              <a:rPr lang="en-US" smtClean="0"/>
              <a:t>6</a:t>
            </a:fld>
            <a:endParaRPr lang="en-US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98FE9E9-2094-C08E-2B63-F55B6D345518}"/>
              </a:ext>
            </a:extLst>
          </p:cNvPr>
          <p:cNvCxnSpPr/>
          <p:nvPr/>
        </p:nvCxnSpPr>
        <p:spPr>
          <a:xfrm>
            <a:off x="1294997" y="0"/>
            <a:ext cx="0" cy="6858000"/>
          </a:xfrm>
          <a:prstGeom prst="straightConnector1">
            <a:avLst/>
          </a:prstGeom>
          <a:ln w="12700" cap="flat">
            <a:solidFill>
              <a:schemeClr val="tx1"/>
            </a:solidFill>
            <a:prstDash val="lgDash"/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05BC6FDA-8150-EF4D-BBA8-19158F9A0AF8}"/>
              </a:ext>
            </a:extLst>
          </p:cNvPr>
          <p:cNvSpPr txBox="1"/>
          <p:nvPr/>
        </p:nvSpPr>
        <p:spPr>
          <a:xfrm rot="16200000">
            <a:off x="360238" y="3244334"/>
            <a:ext cx="1414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15 arcmin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50C04FB-1472-E05C-A9FE-4B311FC58C19}"/>
              </a:ext>
            </a:extLst>
          </p:cNvPr>
          <p:cNvSpPr txBox="1"/>
          <p:nvPr/>
        </p:nvSpPr>
        <p:spPr>
          <a:xfrm>
            <a:off x="5379244" y="0"/>
            <a:ext cx="146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PRIMER UDS</a:t>
            </a:r>
          </a:p>
        </p:txBody>
      </p:sp>
    </p:spTree>
    <p:extLst>
      <p:ext uri="{BB962C8B-B14F-4D97-AF65-F5344CB8AC3E}">
        <p14:creationId xmlns:p14="http://schemas.microsoft.com/office/powerpoint/2010/main" val="23443389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alaxy in space with many stars&#10;&#10;Description automatically generated">
            <a:extLst>
              <a:ext uri="{FF2B5EF4-FFF2-40B4-BE49-F238E27FC236}">
                <a16:creationId xmlns:a16="http://schemas.microsoft.com/office/drawing/2014/main" id="{E110DD39-A822-D1C9-4F12-A94394DD5C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733728-FFB4-2747-4B9D-330C059881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98F17-71FB-4024-8B8D-58938B4D1131}" type="slidenum">
              <a:rPr lang="en-US" smtClean="0"/>
              <a:t>7</a:t>
            </a:fld>
            <a:endParaRPr lang="en-US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867C099D-EDF5-1E21-ACD6-0FCC0831A318}"/>
              </a:ext>
            </a:extLst>
          </p:cNvPr>
          <p:cNvCxnSpPr/>
          <p:nvPr/>
        </p:nvCxnSpPr>
        <p:spPr>
          <a:xfrm>
            <a:off x="633009" y="0"/>
            <a:ext cx="0" cy="6858000"/>
          </a:xfrm>
          <a:prstGeom prst="straightConnector1">
            <a:avLst/>
          </a:prstGeom>
          <a:ln w="12700" cap="flat">
            <a:solidFill>
              <a:schemeClr val="tx1"/>
            </a:solidFill>
            <a:prstDash val="lgDash"/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23742925-07F4-441C-3FFA-7707E97093D8}"/>
              </a:ext>
            </a:extLst>
          </p:cNvPr>
          <p:cNvSpPr txBox="1"/>
          <p:nvPr/>
        </p:nvSpPr>
        <p:spPr>
          <a:xfrm rot="16200000">
            <a:off x="-258888" y="3244334"/>
            <a:ext cx="1414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1.4 arcmin</a:t>
            </a:r>
          </a:p>
        </p:txBody>
      </p:sp>
    </p:spTree>
    <p:extLst>
      <p:ext uri="{BB962C8B-B14F-4D97-AF65-F5344CB8AC3E}">
        <p14:creationId xmlns:p14="http://schemas.microsoft.com/office/powerpoint/2010/main" val="38551144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A7707E-C91A-3036-D586-6A4E317434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 Project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F71C51-9A7A-7A8F-43BA-BD2EF8375C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b="1" dirty="0"/>
              <a:t>Goal: Search for merger-driven AGN growth</a:t>
            </a:r>
          </a:p>
          <a:p>
            <a:endParaRPr lang="en-US" dirty="0"/>
          </a:p>
          <a:p>
            <a:r>
              <a:rPr lang="en-US" dirty="0"/>
              <a:t>Create a catalog of 7.7</a:t>
            </a:r>
            <a:r>
              <a:rPr lang="el-GR" dirty="0"/>
              <a:t> μ</a:t>
            </a:r>
            <a:r>
              <a:rPr lang="en-US" dirty="0"/>
              <a:t>m -selected objects in each field</a:t>
            </a:r>
          </a:p>
          <a:p>
            <a:pPr lvl="1"/>
            <a:r>
              <a:rPr lang="en-US" dirty="0"/>
              <a:t>Need mid-IR to probe AGN power-law emission</a:t>
            </a:r>
          </a:p>
          <a:p>
            <a:pPr lvl="1"/>
            <a:endParaRPr lang="en-US" dirty="0"/>
          </a:p>
          <a:p>
            <a:r>
              <a:rPr lang="en-US" dirty="0"/>
              <a:t>IR select (through SED fitting) AGN candidates</a:t>
            </a:r>
          </a:p>
          <a:p>
            <a:pPr lvl="1"/>
            <a:r>
              <a:rPr lang="en-US" dirty="0"/>
              <a:t>Currently using CIGALE for this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Visually classify them to search for mergers</a:t>
            </a:r>
          </a:p>
          <a:p>
            <a:pPr lvl="1"/>
            <a:r>
              <a:rPr lang="en-US" dirty="0"/>
              <a:t>Using Zooniverse to classify</a:t>
            </a:r>
          </a:p>
          <a:p>
            <a:pPr lvl="1"/>
            <a:r>
              <a:rPr lang="en-US" dirty="0"/>
              <a:t>Visual classification the most reliable way to find mergers</a:t>
            </a:r>
          </a:p>
          <a:p>
            <a:pPr lvl="1"/>
            <a:r>
              <a:rPr lang="en-US" dirty="0"/>
              <a:t>With </a:t>
            </a:r>
            <a:r>
              <a:rPr lang="en-US" dirty="0" err="1"/>
              <a:t>NIRCam</a:t>
            </a:r>
            <a:r>
              <a:rPr lang="en-US" dirty="0"/>
              <a:t>, can get optical morphologies at high-z! </a:t>
            </a:r>
          </a:p>
          <a:p>
            <a:pPr marL="457200" lvl="1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13FE5A-C726-E865-7649-9B3261D97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98F17-71FB-4024-8B8D-58938B4D113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914031"/>
      </p:ext>
    </p:extLst>
  </p:cSld>
  <p:clrMapOvr>
    <a:masterClrMapping/>
  </p:clrMapOvr>
</p:sld>
</file>

<file path=ppt/theme/theme1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Vapor Trail</Template>
  <TotalTime>74557</TotalTime>
  <Words>725</Words>
  <Application>Microsoft Macintosh PowerPoint</Application>
  <PresentationFormat>Widescreen</PresentationFormat>
  <Paragraphs>139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Century Gothic</vt:lpstr>
      <vt:lpstr>Vapor Trail</vt:lpstr>
      <vt:lpstr>Cosmic Collisions: Exploring Galaxy Mergers Through JWST </vt:lpstr>
      <vt:lpstr>Background: Accretion histories</vt:lpstr>
      <vt:lpstr>Background: Mergers and selection bias</vt:lpstr>
      <vt:lpstr>A New Era of IR Astronomy</vt:lpstr>
      <vt:lpstr>PowerPoint Presentation</vt:lpstr>
      <vt:lpstr>Primer: a Modern IR survey</vt:lpstr>
      <vt:lpstr>PowerPoint Presentation</vt:lpstr>
      <vt:lpstr>PowerPoint Presentation</vt:lpstr>
      <vt:lpstr>My Project</vt:lpstr>
      <vt:lpstr>Sed fitting</vt:lpstr>
      <vt:lpstr>Classification scheme</vt:lpstr>
      <vt:lpstr>Visual Classification images</vt:lpstr>
      <vt:lpstr>PowerPoint Presentation</vt:lpstr>
      <vt:lpstr>PowerPoint Presentation</vt:lpstr>
      <vt:lpstr>Current work, Future goals</vt:lpstr>
      <vt:lpstr>Scan this to check out the website!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Project Update</dc:title>
  <dc:creator>Troiani, Greg</dc:creator>
  <cp:lastModifiedBy>Troiani, Greg</cp:lastModifiedBy>
  <cp:revision>238</cp:revision>
  <dcterms:created xsi:type="dcterms:W3CDTF">2021-09-27T04:06:13Z</dcterms:created>
  <dcterms:modified xsi:type="dcterms:W3CDTF">2024-04-13T06:15:55Z</dcterms:modified>
</cp:coreProperties>
</file>