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306" r:id="rId4"/>
    <p:sldId id="280" r:id="rId5"/>
    <p:sldId id="305" r:id="rId6"/>
    <p:sldId id="273" r:id="rId7"/>
    <p:sldId id="290" r:id="rId8"/>
    <p:sldId id="292" r:id="rId9"/>
    <p:sldId id="291" r:id="rId10"/>
    <p:sldId id="302" r:id="rId11"/>
    <p:sldId id="307" r:id="rId12"/>
    <p:sldId id="274" r:id="rId13"/>
    <p:sldId id="275" r:id="rId14"/>
    <p:sldId id="276" r:id="rId15"/>
    <p:sldId id="277" r:id="rId16"/>
    <p:sldId id="304" r:id="rId17"/>
    <p:sldId id="30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718CC705-6AF6-4A84-816A-33AC6FCA53DF}">
          <p14:sldIdLst>
            <p14:sldId id="256"/>
            <p14:sldId id="257"/>
            <p14:sldId id="306"/>
            <p14:sldId id="280"/>
            <p14:sldId id="305"/>
            <p14:sldId id="273"/>
            <p14:sldId id="290"/>
            <p14:sldId id="292"/>
            <p14:sldId id="291"/>
            <p14:sldId id="302"/>
            <p14:sldId id="307"/>
            <p14:sldId id="274"/>
            <p14:sldId id="275"/>
            <p14:sldId id="276"/>
            <p14:sldId id="277"/>
            <p14:sldId id="304"/>
            <p14:sldId id="3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737373"/>
    <a:srgbClr val="C3514B"/>
    <a:srgbClr val="A64F52"/>
    <a:srgbClr val="2DA62C"/>
    <a:srgbClr val="D62728"/>
    <a:srgbClr val="FF7F0E"/>
    <a:srgbClr val="E8B837"/>
    <a:srgbClr val="33A0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94" autoAdjust="0"/>
  </p:normalViewPr>
  <p:slideViewPr>
    <p:cSldViewPr snapToGrid="0">
      <p:cViewPr>
        <p:scale>
          <a:sx n="76" d="100"/>
          <a:sy n="76" d="100"/>
        </p:scale>
        <p:origin x="296"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8T00:14:32.303"/>
    </inkml:context>
    <inkml:brush xml:id="br0">
      <inkml:brushProperty name="width" value="0.2" units="cm"/>
      <inkml:brushProperty name="height" value="0.2" units="cm"/>
    </inkml:brush>
  </inkml:definitions>
  <inkml:trace contextRef="#ctx0" brushRef="#br0">3994 0 19669,'-9'8'-1276,"-1"2"1336,10-9-115,-7 5 19,2-2 41,1 1-10,-2 2 224,5-6-220,-6 5 102,3-2-90,-4 4 104,5-4-82,-1-1 11,1 0-6,-2 2-1,-2 2 1,0 0 2,-1 1 21,1 0-45,-4 2 1,4-3 17,-3 3 0,5-5 11,-5 5 0,7-7-18,-11 11-11,6-6 0,-2 2-40,0-1 1,5-3 39,-5 4 0,5-5-18,-5 5 20,6-7 71,-9 10-47,5-4 8,-7 6-18,0-1 8,-3 5-83,2-3 75,-3 2-57,8-6 1,-1 0 37,3-3-53,0 0 52,-1 2 0,-2 0 74,1 0-36,-5 4 1,2 0-23,-1 0 6,3-3-53,-2 2 59,3-2-63,-1-1 1,-2 3 19,1-1 1,4-4-7,-1 1 0,5-5 3,-5 5 1,5-5-13,-5 5 164,3-3-141,-7 6 0,2 0 54,-3 1-33,4-2-8,-7 6 1,6-6-16,-5 5 0,5-6-2,3-1-30,2-3 0,-7 7-44,1-1-30,3-3 93,-4 5 0,4-6-10,-2 4-15,-1-1 48,-2 2 0,1 2 19,-2-1 0,6-6 12,0 2 0,5-6-34,-5 4 24,0 2-23,-5 4-13,0-1-8,0 2 0,0-1 16,0-1 0,5-3-12,0-2 1,5-4-7,-4 6 7,-2-2 1,-3 6 117,-2 1 17,5-5-70,-7 6-21,5-4-114,-5 6 114,4-5-193,2-2 58,-2 2-39,2-3 92,0 2 7,-2 0 287,3 0-175,-8 5 250,3-3-157,-2 4-107,3-4 0,0 0-17,0 0 0,6-5 35,-2 0-58,4-3-28,-10 10 15,5-5 10,-6 7 0,2-4 105,1 0 0,6-5-98,-2-1 1,6-3 213,-4 4-123,2-4 9,-11 11-62,5-4-41,-5 6 0,1-2-63,-1 0 1,6-4 81,2-3 0,2-2-41,-4 4 1,-1 2 41,-5 3 48,2-1 0,-5 4-21,4-2 0,-4 2 6,1 0 0,0 1-5,0-1 1,1 0 7,1-3 0,-2 2 29,-2 4 1,3-4-36,1-2 0,2 0-38,-1 0 1,3-3 29,-1 1 1,2-2-98,-3 2 1,2 0 50,-1 0 1,3-2-13,-1-1 0,3-2 33,-3 2 0,1 1-8,-3 2 1,0 0 15,0 0 0,0 1-17,-4 1 1,4-1 57,-3 1 1,5-3-49,0-2 1,1 0-6,-2 4 1,0-3 13,-1 2 0,4-4 48,-4 4 28,-2 1 1,-1 2-24,-2 3 1,1-2 17,1-1 0,3-3-51,-3 3 0,2-2 33,-2 2 1,2-2 64,-1 1-85,1-1 0,-2 2 68,-2 3-19,2-3 10,-4 4-79,2-3 0,1 0 18,2-2 59,8-7-172,-8 6 145,8-7-97,-6 6 37,1-1-36,2-3 0,2 0 51,0-2-14,7-5 60,-7 6-29,3-2-49,-6 3 37,6-2-128,-7 4 41,9-8-16,-9 9 7,2-3-12,0 1 19,-2 2 0,3-2 16,-4 3 186,7-6-169,-10 7 73,10-7-1,-10 10 9,-1-1-32,3-2-9,-2 2-117,7-6 119,-1-1-140,5-4 105,0 0-44,-5 5 0,4-5 9,-6 8 0,5-6 48,-3 4 6,-1-1 45,-2 3 1,0 0-59,0 0 6,0 0 1,0 0-13,0 0 0,5-6-60,0 2 59,0-2-7,-5 7-48,-3 2 0,2-2-67,-1 1 59,4-4 30,-5 4 0,4-2 35,-6 5 0,1-2 4,5-2 0,1-4 8,1 0 0,-1 1-23,-2 2 12,0 0 12,-3 4-11,-2 0-58,-2 3 44,2-3 1,2 0-33,3-5 0,5-3 25,1-2-32,2-2 22,-7 7 2,-1 2 1,-1-1 12,-2 3 1,3-3 1,0 1 0,5-7 63,0 2 0,2-4-55,-4 6-12,3-5 30,-5 7-90,2-4 33,-3 4 2,0 1 1,-1-2 11,2 1-1,2-3 0,-5 5-5,2-3 0,4-2 4,1-2 1,0 0 27,-5 5 0,5-5-15,0 0 5,4-3-51,-9 7-2,4-3-116,-5 5 140,1-2-13,4-2-10,-4 2 63,8-6-25,-5 4 7,5-5-14,0 0 12,2-2-54,2-2-598,0 0 0,-1 2 1,-4 2-1</inkml:trace>
  <inkml:trace contextRef="#ctx0" brushRef="#br0" timeOffset="1">0 4040 18744,'2'-16'246,"-1"3"-149,0 7-3,-1 4 3,2-11-48,-2 11-2,2-11 12,-2 12-9,2-12-52,-2 11 67,1-11-54,0 4 34,1-5 64,0 0-15,-1 0 12,1-1 3,1-6 9,-1 6-40,1-6 16,-1 0-25,1-1-14,1-7 1,-1 0 55,0 0-38,0 6-34,1-10 0,0 3-1,1-9-25,-1 10 1,-1 2-7,0 3 1,-1 0 64,2 0-68,-3 6 46,3-10-69,-1 5 65,1-6 4,-1 0 0,1 0-1,-1 0 54,1 0-53,-1 0 17,1 6-7,-2-4 123,2 5-123,-2-1 13,2-5-42,-2 6-7,1-2-25,0 4 57,-1-2-136,1 5 110,-1-4-54,0 6-39,1-6-7,-2 5-111,4-20-291,-2 11-472,2-12 944,-1 0 0,1-3 0,1-8 0</inkml:trace>
  <inkml:trace contextRef="#ctx0" brushRef="#br0" timeOffset="2">32 4062 18776,'-10'3'-445,"-4"1"437,12-3 2601,-4 1-2663,18-6 0,-1 1 79,8-3 43,-9 4 106,10-4 9,-9 2 1,14-3-63,-4 1 0,1 0 9,-1 0 0,-4 1 67,4-1 52,1 0-154,9-3 1,0 1 108,3-3-187,-9 4 0,2-1 51,-4 2 0,-2-1-43,-1 2 68,-5 1 1,6-2 53,-1 0-98,-1 1 0,1-1 5,0 0 1,0 0 13,-4 2 1,1-1 57,4-1-168,-5 1 209,13-3-2,-10 2 20,2 0-3,-3 1-134,-4 1 20,2 0-168,-2 0 195,0 0-19,0-1-61,5 0-18,3-1-5,6-2-15,0 0 23,-1 0 1,1 0 24,-1 0-3,1 0 85,-1 1-88,1-2 111,6-1 1,-5 3-50,3-3 1,-6 3 91,-4 0-158,1 0 1,11-2 0,0-1 1,1 1-65,-6 0-120,2 0 0,-2 1-85,1-1 1,-6 2-128,-4 2 53,-4 0 1,-5 2-154,0 0 496,-6 1 0,11-2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8T00:14:11.814"/>
    </inkml:context>
    <inkml:brush xml:id="br0">
      <inkml:brushProperty name="width" value="0.2" units="cm"/>
      <inkml:brushProperty name="height" value="0.2" units="cm"/>
    </inkml:brush>
  </inkml:definitions>
  <inkml:trace contextRef="#ctx0" brushRef="#br0">104 0 19800,'0'20'735,"0"0"1,0 0 0,0 1-139,0-1 1,0 0-354,0 0 0,0-7-86,0 1 0,0-1 0,0 7-5,0 0 0,0-7 168,0 1-28,0-1 58,0 7 0,0 0-227,0 0 1,0-6 141,0-1 10,0 1-121,0 6 0,0 0 6,0 0 0,0-7 125,0 1-140,0-1 0,0 7-16,0 0 0,0-6-9,0-1 1,0-6 20,0 6 1,0 0-32,0 7 1,0 1 1,0-1 9,0 0 1,0 0-27,0 0 1,0 0-4,0 0 1,0 0-6,0 0 0,0 0 62,0 0-73,0 0 0,0 0 27,0 1 1,0-1 83,0 0-95,0 0 0,0 0 9,0 0 1,0 0-64,0 0 1,0 0-6,0 0 1,0-6 33,0-1 1,0 0-18,0 7 0,0 1-95,0-1 1,0 0 154,0 0-68,0 0 1,0 0-2,0 0 0,0 0 64,0 0-56,0 0 0,0 0-2,0 0 1,0 1 81,0-1-64,0 0 1,0 0-7,0 0 1,0 0 74,0 0-176,0 0 1,0 0 87,0 0 0,0-6 8,0-1 0,0 0-51,0 7 1,0-6-13,0-1 3,0 1 0,0 6 25,0 0 0,0-7-67,0 1 1,0-1 60,0 7 1,0 0-10,0 0 1,0 0 18,0 0 1,0 0 26,0 0-15,0 9 0,0 0 5,0 5 1,0-5-10,0-9 0,0 0-4,0 0 1,0 0-44,0 0 0,0 0 35,0 0 0,0 1-14,0-1 1,0 0 8,0 0 0,0 0-1,0 0 1,0 0-15,0 0 0,0 0 0,0 0 0,0 0 0,0 0 0,0 0 0,0 1 0,0-1 0,0 0 0,0 2 0,0 5 0,0-5 0,0 5 0,0-5 0,0-2 0,0 3 0,0 3 0,0-3 0,0 3 0,0-1 0,0 2 0,0-5 0,0 5 0,0-5 0,0-2 0,0 2 0,0 5 0,0-4 0,0 3 0,0-3 0,0-3 0,0 0 0,0 0 0,0 7 0,0-1 0,0 1 0,0-7 0,0 0 0,0 0 0,0 0 0,0 1 0,0-1 0,0 0 0,0 0 0,0 0 0,0 0 0,0 0 0,0 0 0,0 0 0,0 0 0,0 0 0,0 0 0,0 1 0,0-1 0,0 0 0,0 0 0,0 0 0,0-5 0,0 6 0,0-13 0,0 13 0,0-6 0,0 5 0,0 0 0,0 0 0,0-6 0,0-1 0,0 1 0,0 6 0,0 0 0,0 0 0,0 0 0,0 0 0,0 0 0,0 0 0,0 0 0,0 0 0,0-6 0,0-1 0,0-6 0,0 6 0,0-8 0,0 12 0,0-3 0,0-5 0,0 9 0,0-7 0,0 9 0,0 0 0,0 0 0,0-7 0,0 1 0,0-8 0,0 8 0,0-8 0,0 8 0,0-1 0,0 7 0,0 0 0,0 0 0,0 1 0,0-1 0,0 0 0,0 0 0,0-9 0,0 7 0,0-7 0,0 9 0,0 0 0,0 0 0,0 0 0,0 0 0,0-6 0,0-1 0,0-6 0,0 6 0,0-6 0,0 6 0,0 1 0,0 6 0,0 0 0,0-7 0,0 1 0,0-1 0,0 7 0,0-7 0,0 1 0,0-1 0,0 7 0,0 0 0,0 0 0,0 0 0,0 1 0,0-8 0,0 0 0,0-6 0,0 6 0,0-6 0,0 6 0,0 1 0,0 6 0,0 0 0,0 0 0,0 0 0,0-6 0,0-1 0,0 0 0,0 1 0,0-1 0,0-8 0,0 12 0,0-12 0,0 8 0,0-8 0,0 13 0,0-14 0,0 9 0,0-8 0,0 13 0,0-14 0,0 10 0,0-8 0,0 8 0,0-10 0,0 14 0,0-7 0,0 2 0,0 1 0,0-7 0,0 6 0,0-9 0,0 8 0,0-6 0,0-4 0,0 16 0,0-15 0,0 14 0,0-12 0,0 8 0,0-8 0,0 6 0,0-4 0,0-5 0,0 16 0,0-16 0,0 9 0,0-4 0,0-5 0,0 16 0,0-16 0,0 16 0,0-16 0,0 16 0,0-16 0,0 16 0,0-16 0,0 7 0,0 0 0,0-7 0,0 16 0,0-13 0,0 8 0,0-9 0,0 14 0,0-6 0,0 1 0,0 0 0,0-8 0,0 13 0,0-14 0,0 9 0,0-8 0,0 6 0,0-4 0,0-5 0,0 16 0,0-16 0,0 16 0,0-14 0,0 10 0,0-10 0,0 14 0,0-13 0,0 8 0,0-9 0,0 14 0,0-16 0,0 10 0,0-6 0,0-3 0,0 14 0,0-14 0,0 6 0,0-1 0,0-5 0,0 6 0,0 0 0,0-7 0,0 7 0,0 0 0,0-7 0,0 7 0,0 0 0,0-7 0,0 16 0,0-16 0,0 16 0,0-16 0,0 16 0,0-16 0,0 16 0,0-14 0,0 10 0,0-10 0,0 14 0,0-16 0,0 16 0,0-13 0,0 8 0,0-8 0,0 12 0,0-14 0,0 14 0,0-12 0,0 8 0,0-8 0,0 13 0,0-14 0,0 9 0,0-8 0,0 13 0,0-16 0,0 16 0,0-16 0,0 16 0,0-14 0,0 10 0,0-10 0,0 7 0,0-4 0,0-5 0,0 16 0,0-16 0,0 16 0,0-13 0,0 8 0,0-8 0,0 6 0,0-5 0,0-3 0,0 14 0,0-14 0,0 15 0,0-16 0,0 16 0,0-14 0,0 9 0,0-8 0,0 13 0,0-14 0,0 10 0,0-10 0,0 14 0,0-14 0,0 10 0,0-10 0,0 7 0,0-4 0,0-5 0,0 16 0,0-16 0,0 16 0,0-16 0,0 10 0,0-6 0,0-3 0,0 14 0,0-14 0,0 14 0,0-12 0,0 8 0,0-8 0,0 13 0,0-16 0,0 16 0,0-7 0,0 2 0,0 1 0,0-10 0,0 14 0,0-14 0,0 10 0,0-10 0,0 14 0,0-16 0,0 16 0,0-16 0,0 16 0,0-16 0,0 7 0,0 0 0,0-6-1093,0 5 1,0-8 0</inkml:trace>
  <inkml:trace contextRef="#ctx0" brushRef="#br0" timeOffset="1">102 7087 22100,'-20'0'642,"0"0"-360,0 0 0,7 0 550,-1 0-225,10 0 704,-5 0-1109,27 0 1,-12 0 69,15 0 0,-13 0-40,6 0 0,-7 0 237,6 0-14,-9 0 7,14 0-196,-7 0 1,3 0-76,-1 0 304,-8 0-275,12 0 11,-5 0 1,1 0-19,0 0 0,-6 0-75,6 0 0,-6 0 6,7 0 1,-8 0-32,8 0 1,-8 0 203,8 0-300,-1 0 1,7 0 242,0 0-247,0 0 1,0 0 42,0 0 0,1 0-36,-1 0 1,-7 0-21,0 0 0,1 0 0,6 0 0,0 0 0,0 0 0,-7 0 0,1 0 0,-1 0 0,7 0 0,0 0 0,0 0 0,0 0-35,1 0 0,-1 0-35,0 0 0,0 0 26,0 0 0,0 0 47,0 0 0,0 0-1,0 0 1,0 0 140,0 0 1,-6 0-144,-1 0 0,0 0 0,8 0 0,-1 0 0,0 0 0,0 0 0,0 0 0,0 0 0,0 0 0,0 0 0,0 0 0,0 0 0,0 0 0,0 0 0,1 0 0,-1 0 0,0 0 0,0 0 0,0 0 0,0 0 0,0 0 0,0 0 0,0 0 0,0 0 0,0 0 0,0 0 0,0 0 0,1 0 0,-1 0 0,0 0 0,0 0 0,2 0 0,5 0 0,-5 0 0,5 0 0,-5 0 0,-2 0 0,0 0 0,0 0 0,1 0 0,-1 0 0,0 0 0,0 0 0,0 0 0,0 0 0,0 0 0,-9 0 0,7 0 0,-5 0 0,-1 0 0,1 0 0,-6 0 0,6 0 0,0 0 0,7 0 0,1 0 0,-1 0 0,0 0 0,6 0 0,1 0 0,0 0 0,-7 0 0,0 0 0,0 0 0,7 0 0,0 0 0,0 0 0,-7 0 0,0 0 0,0 0 0,0 0 0,0 0 0,0 0 0,0 0 0,0 0 0,0 0 0,-6 0 0,-1 0 0,0 0 0,7 0 0,1 0 0,-1 0 0,0 0 0,0 0 0,0 0 0,0 0 0,7 0 0,-1 0 0,1 0 0,-7 0 0,0 0 0,0 0 0,1 0 0,-1 0 0,0 0 0,0 0 0,0 0 0,0 0 0,0 0 0,0 0 0,0 0 0,0 0 0,0 0 0,0 0 0,0 0 0,-6 0 0,-1 0 0,1 0 0,6 0 0,0 0 0,0 0 0,0 0 0,0 0 0,0 0 0,0 0 0,0 0 0,0 0 0,0 0 0,0 0 0,1 0 0,-1 0 0,-7 0 0,0 0 0,1 0 0,6 0 0,-7 0 0,1 0 0,-1 0 0,7 0 0,0 0 0,0 0 0,-6 0 0,-1 0 0,0 0 0,8 0 0,-1 0 0,0 0 0,0 0 0,0 0 0,0 0 0,0 0 0,0 0 0,2 0 0,5 0 0,-5 0 0,5 0 0,-4 0 0,-3 0 0,0 0 0,0 0 0,0 0 0,0 0 0,0 0 0,0 0 0,0 0 0,0 0 0,0 0 0,0 0 0,0 0 0,-6 0 0,-1 0 0,1 0 0,6 0 0,0 0 0,0 0 0,0 0 0,0 0 0,0 0 0,0 0 0,0 0 0,0 0 0,0 0 0,0 0 0,1 0 0,-1 0 0,0 0 0,0 0 0,0 0 0,0 0 0,0 0 0,0 0 0,-7 0 0,1 0 0,-1 0 0,7 0 0,0 0 0,0 0 0,1 0 0,-8 0 0,0 0 0,1 0 0,6 0 0,0 0 0,0 0 0,0 0 0,0 0 0,0 0 0,0 0 0,0 0 0,0 0 0,7 0 0,0 0 0,0 0 0,-7 0 0,0 0 0,0 0 0,0 0 0,0 0 0,0 0 0,0 0 0,0 0 0,0 0 0,0 0 0,1 0 0,-1 0 0,-7 0 0,0 0 0,1 0 0,6 0 0,0 0 0,-7 0 0,1 0 0,-1 0 0,7 0 0,0 0 0,-6 0 0,-1 0 0,0 0 0,7 0 0,-6 0 0,-1 0 0,1 0 0,6 0 0,0 0 0,-7 0 0,1 0 0,-1 0 0,7 0 0,-7 0 0,1 0 0,-1 0 0,7 0 0,0 0 0,0 0 0,1 0 0,-1 0 0,0 0 0,0 0 0,0 0 0,0 0 0,0 0 0,0 0 0,0 0 0,0 0 0,0 0 0,-6 0 0,-1 0 0,0 0 0,8 0 0,-1 0 0,0 0 0,0 0 0,0 0 0,0 0 0,0 0 0,-7 0 0,1 0 0,-8 0 0,8 0 0,-7 0 0,6 0 0,-6 0 0,6 0 0,-6 0 0,6 0 0,-6 0 0,6 0 0,-8 0 0,12 0 0,-5 0 0,8 0 0,0 0 0,-7 0 0,1 0 0,-1 0 0,7 0 0,0 0 0,0 0 0,0 0 0,-6 0 0,-1 0 0,-6 0 0,6 0 0,0 0 0,8 0 0,-1 0 0,0 0 0,0 0 0,0 0 0,0 0 0,-7 0 0,1 0 0,-8 0 0,8 0 0,-8 0 0,8 0 0,-10 0 0,14 0 0,-4 0 0,-6 0 0,10 0 0,-7 0 0,3 0 0,-1 0 0,-8 0 0,13 0 0,-7 0 0,2 0 0,0 0 0,-6 0 0,7 0 0,-10 0 0,14 0 0,-7 0 0,9 0 0,0 0 0,-6 0 0,-1 0 0,0 0 0,7 0 0,0 0 0,1 0 0,-1 0 0,0 0 0,-9 0-151,7 0 118,-7 0-91,9 0 81,0 0 16,0 0 0,0 0 16,0 0 0,-6 0 6,-1 0 0,0 0 19,7 0 1,-6 0 12,-1 0 0,1 0-16,6 0 1,-7 0 35,0 0-27,1 0-20,6 0 1,0 0-82,0 0 0,-7 0-28,1 0-29,-1 0 125,7 0-32,0 0 103,0 0 293,1 0-452,-1 0 124,0 0-159,0 0 1,0 0 42,0 0 1,-7 0-42,1 0 53,-1 0 23,7 0 0,0 0 112,0 0-171,-8 0 323,5 0-173,-5 0 0,1 0-16,0 0-61,-8 0-169,13 0 123,-7 0-64,9 0 0,0 0 107,0 0 1,-7 0-9,1 0 0,-8 0 88,8 0 1,-7 0-141,6 0 174,0 0 1,7 0-59,0 0 0,1 0 23,-1 0 0,-7 0 116,0 0 29,1 0-213,6 0 0,0 0 55,0 0 1,-7 0-96,1 0 0,-8 0 83,8 0 0,-7 0-30,6 0 1,-6 0 13,6 0 1,-6 0-14,6 0 7,0 0 1,8 0 1,-1 0 121,0 0-104,0 0 1,0 0-35,0 0 1,-7 0 30,1 0 1,-8 0-12,8 0 0,-8 0 25,8 0 0,-7 0 0,6 0 1,-6 0-16,6 0 1,-6 0-1,6 0 0,-6 0-2,6 0 0,-6 0 24,6 0-43,1 0 29,6 0-132,0 0 0,-7 0 110,1 0 0,-8 0-7,8 0 0,-8 0 22,8 0 0,-8 0 3,8 0 36,-10 0 12,14 0 173,-7 0-107,9 0-105,0 0 0,0 0-40,1 0 0,-8 0-45,0 0 46,1 0 0,6 0-232,0 0 233,0 0 1,0 0-51,0 0 112,0 0 0,0 0-68,0 0 0,0 0 115,0 0 0,-6 0-68,-1 0 1,1 0 14,6 0 1,-7 0-33,0 0 0,-6 0 3,7 0-79,-1 0-74,7 0 1,-7 0 100,1 0 0,-8 0 17,8 0 1,-7 0-12,6 0 32,0 0 9,7 0 57,0 0 37,1 0-56,-1 0-27,0 0-89,-9 0 85,7 0 1,-14 0-202,10 0 180,-10 0-10,14 0 43,-7 0 0,9 0 117,0 0 0,-6 0-111,-1 0 11,0 0 0,7 0-54,0 0 1,-6 0 45,-1 0 1,-6 0-91,6 0 0,-6 0-3,6 0-33,-8 0 60,13 0-8,-7 0 62,9 0 15,0 0 8,0 0-38,0 0 1,-6 0-10,-1 0 0,-6 0-36,6 0-20,-9 0 56,14 0-3,-15 0 126,14 0-126,-14 0 24,15 0 0,-14 0-8,9 0-71,-8 0 1,6 0 62,-4 0-8,-5 0 34,16 0 0,-14 0 17,10 0-14,-10 0-28,14 0 0,-14 0 0,10 0 0,-8 0 16,8 0-273,-10 0 102,14 0 57,-7 0 22,9 0 23,0 0 1,-6 0 157,-1 0 1,-6 0-83,6 0 71,-8 0 1,6 0-53,-4 0 1,-3 0 21,9 0-71,-8 0 1,6 0-91,-4 0 1,-3 0 115,10 0 0,-8 0-8,8 0-89,-10 0 55,14 0 0,-14 0 278,10 0-269,-10 0 96,14 0 0,-13 0-80,8 0 7,-9 0-34,14 0 1,-13 0-57,8 0-27,-8 0 0,6 0 20,-5 0-216,-3 0 375,15 0-147,-16 0 126,7 0-71,0 0 9,-7 0 12,7 0 127,0 0-51,-7 0 61,7 0-187,0 0 83,-7 0-116,7 0 98,0 0-126,-7 0 0,9 0 30,-4 0-23,-5 0 100,16 0 154,-16 0-178,16 0 106,-16 0-74,16 0 0,-13 0 12,8 0 0,-6 0-93,6 0-195,-8 0 184,12 0-201,-5 0 314,8 0-117,0 0 331,-9 0-213,7 0 1,-14 0 84,10 0-107,-10 0 0,7 0-14,-4 0-103,-5 0-265,16 0 142,-16 0 12,7 0 292,0 0-202,-7 0 1822,7 0-2490,0 0 251,-7 0 209,16 0 1,-13 0-133,8 0-52,-9 0 466,14 0-108,-15 0 0,8 0 111,-5 0-465,-3 0 1,14 0-1,-5 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8T00:39:19.844"/>
    </inkml:context>
    <inkml:brush xml:id="br0">
      <inkml:brushProperty name="width" value="0.2" units="cm"/>
      <inkml:brushProperty name="height" value="0.2" units="cm"/>
    </inkml:brush>
  </inkml:definitions>
  <inkml:trace contextRef="#ctx0" brushRef="#br0">3994 0 19669,'-9'8'-1276,"-1"2"1336,10-9-115,-7 5 19,2-2 41,1 1-10,-2 2 224,5-6-220,-6 5 102,3-2-90,-4 4 104,5-4-82,-1-1 11,1 0-6,-2 2-1,-2 2 1,0 0 2,-1 1 21,1 0-45,-4 2 1,4-3 17,-3 3 0,5-5 11,-5 5 0,7-7-18,-11 11-11,6-6 0,-2 2-40,0-1 1,5-3 39,-5 4 0,5-5-18,-5 5 20,6-7 71,-9 10-47,5-4 8,-7 6-18,0-1 8,-3 5-83,2-3 75,-3 2-57,8-6 1,-1 0 37,3-3-53,0 0 52,-1 2 0,-2 0 74,1 0-36,-5 4 1,2 0-23,-1 0 6,3-3-53,-2 2 59,3-2-63,-1-1 1,-2 3 19,1-1 1,4-4-7,-1 1 0,5-5 3,-5 5 1,5-5-13,-5 5 164,3-3-141,-7 6 0,2 0 54,-3 1-33,4-2-8,-7 6 1,6-6-16,-5 5 0,5-6-2,3-1-30,2-3 0,-7 7-44,1-1-30,3-3 93,-4 5 0,4-6-10,-2 4-15,-1-1 48,-2 2 0,1 2 19,-2-1 0,6-6 12,0 2 0,5-6-34,-5 4 24,0 2-23,-5 4-13,0-1-8,0 2 0,0-1 16,0-1 0,5-3-12,0-2 1,5-4-7,-4 6 7,-2-2 1,-3 6 117,-2 1 17,5-5-70,-7 6-21,5-4-114,-5 6 114,4-5-193,2-2 58,-2 2-39,2-3 92,0 2 7,-2 0 287,3 0-175,-8 5 250,3-3-157,-2 4-107,3-4 0,0 0-17,0 0 0,6-5 35,-2 0-58,4-3-28,-10 10 15,5-5 10,-6 7 0,2-4 105,1 0 0,6-5-98,-2-1 1,6-3 213,-4 4-123,2-4 9,-11 11-62,5-4-41,-5 6 0,1-2-63,-1 0 1,6-4 81,2-3 0,2-2-41,-4 4 1,-1 2 41,-5 3 48,2-1 0,-5 4-21,4-2 0,-4 2 6,1 0 0,0 1-5,0-1 1,1 0 7,1-3 0,-2 2 29,-2 4 1,3-4-36,1-2 0,2 0-38,-1 0 1,3-3 29,-1 1 1,2-2-98,-3 2 1,2 0 50,-1 0 1,3-2-13,-1-1 0,3-2 33,-3 2 0,1 1-8,-3 2 1,0 0 15,0 0 0,0 1-17,-4 1 1,4-1 57,-3 1 1,5-3-49,0-2 1,1 0-6,-2 4 1,0-3 13,-1 2 0,4-4 48,-4 4 28,-2 1 1,-1 2-24,-2 3 1,1-2 17,1-1 0,3-3-51,-3 3 0,2-2 33,-2 2 1,2-2 64,-1 1-85,1-1 0,-2 2 68,-2 3-19,2-3 10,-4 4-79,2-3 0,1 0 18,2-2 59,8-7-172,-8 6 145,8-7-97,-6 6 37,1-1-36,2-3 0,2 0 51,0-2-14,7-5 60,-7 6-29,3-2-49,-6 3 37,6-2-128,-7 4 41,9-8-16,-9 9 7,2-3-12,0 1 19,-2 2 0,3-2 16,-4 3 186,7-6-169,-10 7 73,10-7-1,-10 10 9,-1-1-32,3-2-9,-2 2-117,7-6 119,-1-1-140,5-4 105,0 0-44,-5 5 0,4-5 9,-6 8 0,5-6 48,-3 4 6,-1-1 45,-2 3 1,0 0-59,0 0 6,0 0 1,0 0-13,0 0 0,5-6-60,0 2 59,0-2-7,-5 7-48,-3 2 0,2-2-67,-1 1 59,4-4 30,-5 4 0,4-2 35,-6 5 0,1-2 4,5-2 0,1-4 8,1 0 0,-1 1-23,-2 2 12,0 0 12,-3 4-11,-2 0-58,-2 3 44,2-3 1,2 0-33,3-5 0,5-3 25,1-2-32,2-2 22,-7 7 2,-1 2 1,-1-1 12,-2 3 1,3-3 1,0 1 0,5-7 63,0 2 0,2-4-55,-4 6-12,3-5 30,-5 7-90,2-4 33,-3 4 2,0 1 1,-1-2 11,2 1-1,2-3 0,-5 5-5,2-3 0,4-2 4,1-2 1,0 0 27,-5 5 0,5-5-15,0 0 5,4-3-51,-9 7-2,4-3-116,-5 5 140,1-2-13,4-2-10,-4 2 63,8-6-25,-5 4 7,5-5-14,0 0 12,2-2-54,2-2-598,0 0 0,-1 2 1,-4 2-1</inkml:trace>
  <inkml:trace contextRef="#ctx0" brushRef="#br0" timeOffset="1">0 4040 18744,'2'-16'246,"-1"3"-149,0 7-3,-1 4 3,2-11-48,-2 11-2,2-11 12,-2 12-9,2-12-52,-2 11 67,1-11-54,0 4 34,1-5 64,0 0-15,-1 0 12,1-1 3,1-6 9,-1 6-40,1-6 16,-1 0-25,1-1-14,1-7 1,-1 0 55,0 0-38,0 6-34,1-10 0,0 3-1,1-9-25,-1 10 1,-1 2-7,0 3 1,-1 0 64,2 0-68,-3 6 46,3-10-69,-1 5 65,1-6 4,-1 0 0,1 0-1,-1 0 54,1 0-53,-1 0 17,1 6-7,-2-4 123,2 5-123,-2-1 13,2-5-42,-2 6-7,1-2-25,0 4 57,-1-2-136,1 5 110,-1-4-54,0 6-39,1-6-7,-2 5-111,4-20-291,-2 11-472,2-12 944,-1 0 0,1-3 0,1-8 0</inkml:trace>
  <inkml:trace contextRef="#ctx0" brushRef="#br0" timeOffset="2">32 4062 18776,'-10'3'-445,"-4"1"437,12-3 2601,-4 1-2663,18-6 0,-1 1 79,8-3 43,-9 4 106,10-4 9,-9 2 1,14-3-63,-4 1 0,1 0 9,-1 0 0,-4 1 67,4-1 52,1 0-154,9-3 1,0 1 108,3-3-187,-9 4 0,2-1 51,-4 2 0,-2-1-43,-1 2 68,-5 1 1,6-2 53,-1 0-98,-1 1 0,1-1 5,0 0 1,0 0 13,-4 2 1,1-1 57,4-1-168,-5 1 209,13-3-2,-10 2 20,2 0-3,-3 1-134,-4 1 20,2 0-168,-2 0 195,0 0-19,0-1-61,5 0-18,3-1-5,6-2-15,0 0 23,-1 0 1,1 0 24,-1 0-3,1 0 85,-1 1-88,1-2 111,6-1 1,-5 3-50,3-3 1,-6 3 91,-4 0-158,1 0 1,11-2 0,0-1 1,1 1-65,-6 0-120,2 0 0,-2 1-85,1-1 1,-6 2-128,-4 2 53,-4 0 1,-5 2-154,0 0 496,-6 1 0,11-2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14B897-C7E2-4986-BCB2-157C335096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DFE8D9-A2CE-4798-A8B3-875211A2C7A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DCD76-5EBA-44D1-946F-CCD1A1B09CCB}" type="datetimeFigureOut">
              <a:rPr lang="en-US" smtClean="0"/>
              <a:t>4/12/2024</a:t>
            </a:fld>
            <a:endParaRPr lang="en-US"/>
          </a:p>
        </p:txBody>
      </p:sp>
      <p:sp>
        <p:nvSpPr>
          <p:cNvPr id="4" name="Slide Image Placeholder 3">
            <a:extLst>
              <a:ext uri="{FF2B5EF4-FFF2-40B4-BE49-F238E27FC236}">
                <a16:creationId xmlns:a16="http://schemas.microsoft.com/office/drawing/2014/main" id="{FD903948-7CEB-4EA2-B4BC-C5B733508E2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17A7DF90-EC04-491F-8322-F258FDABEAE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833E672-54F7-496C-BD4F-F026A45220F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B27F6EFF-6BF8-4DE8-8A4E-EA47459E28D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BACE0-C8A4-4CFC-9564-0B39612A3F7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Greenland holds about 7.3 meters of sea level rise and is currently losing 269 gigatons of mass per year from 2002 – 2023, according to data from NASA’s GRACE satellites, which measure changes in earth's gravitational field. </a:t>
            </a:r>
          </a:p>
          <a:p>
            <a:endParaRPr lang="en-US" dirty="0"/>
          </a:p>
          <a:p>
            <a:r>
              <a:rPr lang="en-US" dirty="0"/>
              <a:t>This mass loss signal can be partitioned into to groups</a:t>
            </a:r>
          </a:p>
          <a:p>
            <a:pPr marL="228600" indent="-228600">
              <a:buAutoNum type="arabicParenR"/>
            </a:pPr>
            <a:r>
              <a:rPr lang="en-US" dirty="0"/>
              <a:t>Surface mass balance like surface runoff and melting which is ~34%</a:t>
            </a:r>
          </a:p>
          <a:p>
            <a:pPr marL="228600" indent="-228600">
              <a:buAutoNum type="arabicParenR"/>
            </a:pPr>
            <a:r>
              <a:rPr lang="en-US" dirty="0"/>
              <a:t>Ice dynamics speeding, thinning, retreating, grounding line retreat, calving which accounts for about ~66% of the mass loss</a:t>
            </a:r>
          </a:p>
          <a:p>
            <a:pPr marL="228600" indent="-228600">
              <a:buAutoNum type="arabicParenR"/>
            </a:pPr>
            <a:endParaRPr lang="en-US" dirty="0"/>
          </a:p>
          <a:p>
            <a:pPr marL="0" indent="0">
              <a:buNone/>
            </a:pPr>
            <a:endParaRPr lang="en-US" dirty="0"/>
          </a:p>
          <a:p>
            <a:r>
              <a:rPr lang="en-US" dirty="0"/>
              <a:t>But why do glaciers speed up? This is a central question to my research and currently there are a few competing hypotheses</a:t>
            </a:r>
          </a:p>
          <a:p>
            <a:r>
              <a:rPr lang="en-US" dirty="0"/>
              <a:t>Namely 1) Ocean driving change at Terminus which cause acceleration and </a:t>
            </a:r>
          </a:p>
          <a:p>
            <a:r>
              <a:rPr lang="en-US" dirty="0"/>
              <a:t>2) Surface runoff reaching the bed and more ice-bed interactions</a:t>
            </a:r>
          </a:p>
          <a:p>
            <a:r>
              <a:rPr lang="en-US" dirty="0"/>
              <a:t>Is it what is happening at the front or at the bed? Both? </a:t>
            </a:r>
          </a:p>
        </p:txBody>
      </p:sp>
      <p:sp>
        <p:nvSpPr>
          <p:cNvPr id="4" name="Slide Number Placeholder 3"/>
          <p:cNvSpPr>
            <a:spLocks noGrp="1"/>
          </p:cNvSpPr>
          <p:nvPr>
            <p:ph type="sldNum" sz="quarter" idx="5"/>
          </p:nvPr>
        </p:nvSpPr>
        <p:spPr/>
        <p:txBody>
          <a:bodyPr/>
          <a:lstStyle/>
          <a:p>
            <a:fld id="{2BAEF879-5161-41EC-A971-AA31C2A3ED22}" type="slidenum">
              <a:rPr lang="en-US" smtClean="0"/>
              <a:t>2</a:t>
            </a:fld>
            <a:endParaRPr lang="en-US"/>
          </a:p>
        </p:txBody>
      </p:sp>
    </p:spTree>
    <p:extLst>
      <p:ext uri="{BB962C8B-B14F-4D97-AF65-F5344CB8AC3E}">
        <p14:creationId xmlns:p14="http://schemas.microsoft.com/office/powerpoint/2010/main" val="423000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waffle plots showing how much heat is available from warm Atlantic waters for Helheim Glacier and </a:t>
            </a:r>
            <a:r>
              <a:rPr lang="en-US" dirty="0" err="1"/>
              <a:t>Kangersertuaq</a:t>
            </a:r>
            <a:r>
              <a:rPr lang="en-US" dirty="0"/>
              <a:t> glacier. Each block represents 10 </a:t>
            </a:r>
            <a:r>
              <a:rPr lang="en-US" dirty="0" err="1"/>
              <a:t>gws</a:t>
            </a:r>
            <a:r>
              <a:rPr lang="en-US" dirty="0"/>
              <a:t> which is equivalent to melt roughly 1 cubic kilometer of ice per year. </a:t>
            </a:r>
            <a:r>
              <a:rPr lang="en-US" b="1" i="1" dirty="0"/>
              <a:t>CLICK</a:t>
            </a:r>
          </a:p>
          <a:p>
            <a:r>
              <a:rPr lang="en-US" dirty="0"/>
              <a:t>The dark blue squares show how much heat icebergs can take up from Atlantic waters using the traditional transfer coefficient values. </a:t>
            </a:r>
          </a:p>
        </p:txBody>
      </p:sp>
      <p:sp>
        <p:nvSpPr>
          <p:cNvPr id="4" name="Slide Number Placeholder 3"/>
          <p:cNvSpPr>
            <a:spLocks noGrp="1"/>
          </p:cNvSpPr>
          <p:nvPr>
            <p:ph type="sldNum" sz="quarter" idx="5"/>
          </p:nvPr>
        </p:nvSpPr>
        <p:spPr/>
        <p:txBody>
          <a:bodyPr/>
          <a:lstStyle/>
          <a:p>
            <a:fld id="{511BACE0-C8A4-4CFC-9564-0B39612A3F76}" type="slidenum">
              <a:rPr lang="en-US" smtClean="0"/>
              <a:t>12</a:t>
            </a:fld>
            <a:endParaRPr lang="en-US"/>
          </a:p>
        </p:txBody>
      </p:sp>
    </p:spTree>
    <p:extLst>
      <p:ext uri="{BB962C8B-B14F-4D97-AF65-F5344CB8AC3E}">
        <p14:creationId xmlns:p14="http://schemas.microsoft.com/office/powerpoint/2010/main" val="98272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updating the transfer coefficient values to make the melt rates match more recent observational studies of submarine ice melt like Jackson et al., 2020, we get much more heat taken up by icebergs. 28% at Helheim and 21% at </a:t>
            </a:r>
            <a:r>
              <a:rPr lang="en-US" dirty="0" err="1"/>
              <a:t>Kangersertuaq</a:t>
            </a:r>
            <a:r>
              <a:rPr lang="en-US" dirty="0"/>
              <a:t>. </a:t>
            </a:r>
          </a:p>
        </p:txBody>
      </p:sp>
      <p:sp>
        <p:nvSpPr>
          <p:cNvPr id="4" name="Slide Number Placeholder 3"/>
          <p:cNvSpPr>
            <a:spLocks noGrp="1"/>
          </p:cNvSpPr>
          <p:nvPr>
            <p:ph type="sldNum" sz="quarter" idx="5"/>
          </p:nvPr>
        </p:nvSpPr>
        <p:spPr/>
        <p:txBody>
          <a:bodyPr/>
          <a:lstStyle/>
          <a:p>
            <a:fld id="{511BACE0-C8A4-4CFC-9564-0B39612A3F76}" type="slidenum">
              <a:rPr lang="en-US" smtClean="0"/>
              <a:t>13</a:t>
            </a:fld>
            <a:endParaRPr lang="en-US"/>
          </a:p>
        </p:txBody>
      </p:sp>
    </p:spTree>
    <p:extLst>
      <p:ext uri="{BB962C8B-B14F-4D97-AF65-F5344CB8AC3E}">
        <p14:creationId xmlns:p14="http://schemas.microsoft.com/office/powerpoint/2010/main" val="61752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our iceberg heat flux methods  only rely on satellite imagery and CTD casts if we use a fixed fjord velocity, we can see the parameter space of iceberg </a:t>
            </a:r>
            <a:r>
              <a:rPr lang="en-US" dirty="0" err="1"/>
              <a:t>heatflux</a:t>
            </a:r>
            <a:r>
              <a:rPr lang="en-US" dirty="0"/>
              <a:t>. The average </a:t>
            </a:r>
            <a:r>
              <a:rPr lang="en-US" dirty="0" err="1"/>
              <a:t>Atlatic</a:t>
            </a:r>
            <a:r>
              <a:rPr lang="en-US" dirty="0"/>
              <a:t> water temperature on the y and estimated ice volume on the X. Currently, I have it for single measurements for four fjords, </a:t>
            </a:r>
            <a:r>
              <a:rPr lang="en-US" dirty="0" err="1"/>
              <a:t>Heleim</a:t>
            </a:r>
            <a:r>
              <a:rPr lang="en-US" dirty="0"/>
              <a:t> , </a:t>
            </a:r>
            <a:r>
              <a:rPr lang="en-US" dirty="0" err="1"/>
              <a:t>Upernavik</a:t>
            </a:r>
            <a:r>
              <a:rPr lang="en-US" dirty="0"/>
              <a:t>, </a:t>
            </a:r>
            <a:r>
              <a:rPr lang="en-US" dirty="0" err="1"/>
              <a:t>Kangersertuaq</a:t>
            </a:r>
            <a:r>
              <a:rPr lang="en-US" dirty="0"/>
              <a:t>, and </a:t>
            </a:r>
            <a:r>
              <a:rPr lang="en-US" dirty="0" err="1"/>
              <a:t>Sermeq</a:t>
            </a:r>
            <a:r>
              <a:rPr lang="en-US" dirty="0"/>
              <a:t> </a:t>
            </a:r>
            <a:r>
              <a:rPr lang="en-US" dirty="0" err="1"/>
              <a:t>Kujalleq</a:t>
            </a:r>
            <a:r>
              <a:rPr lang="en-US" dirty="0"/>
              <a:t>, But this already shows how variable different mélange and fjords are with respect ice volume. I am currently segmenting more images with </a:t>
            </a:r>
            <a:r>
              <a:rPr lang="en-US" dirty="0" err="1"/>
              <a:t>sam</a:t>
            </a:r>
            <a:r>
              <a:rPr lang="en-US" dirty="0"/>
              <a:t>, and my hypothesis is that ice volume can vary a lot over time making this dots exist in rectangles.  Modulating the submarine melting even more depending on the calving activity and ice volume. And with that I would like to conclude …</a:t>
            </a:r>
          </a:p>
        </p:txBody>
      </p:sp>
      <p:sp>
        <p:nvSpPr>
          <p:cNvPr id="4" name="Slide Number Placeholder 3"/>
          <p:cNvSpPr>
            <a:spLocks noGrp="1"/>
          </p:cNvSpPr>
          <p:nvPr>
            <p:ph type="sldNum" sz="quarter" idx="5"/>
          </p:nvPr>
        </p:nvSpPr>
        <p:spPr/>
        <p:txBody>
          <a:bodyPr/>
          <a:lstStyle/>
          <a:p>
            <a:fld id="{511BACE0-C8A4-4CFC-9564-0B39612A3F76}" type="slidenum">
              <a:rPr lang="en-US" smtClean="0"/>
              <a:t>14</a:t>
            </a:fld>
            <a:endParaRPr lang="en-US"/>
          </a:p>
        </p:txBody>
      </p:sp>
    </p:spTree>
    <p:extLst>
      <p:ext uri="{BB962C8B-B14F-4D97-AF65-F5344CB8AC3E}">
        <p14:creationId xmlns:p14="http://schemas.microsoft.com/office/powerpoint/2010/main" val="200194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bullets</a:t>
            </a:r>
          </a:p>
          <a:p>
            <a:r>
              <a:rPr lang="en-US" dirty="0"/>
              <a:t>Wrap up mélange </a:t>
            </a:r>
          </a:p>
          <a:p>
            <a:r>
              <a:rPr lang="en-US" dirty="0"/>
              <a:t>Add future work in next slide</a:t>
            </a:r>
          </a:p>
          <a:p>
            <a:r>
              <a:rPr lang="en-US" dirty="0" err="1"/>
              <a:t>Pressence</a:t>
            </a:r>
            <a:r>
              <a:rPr lang="en-US" dirty="0"/>
              <a:t> of mélange is important but not for the reasons we are characterizing now</a:t>
            </a:r>
          </a:p>
        </p:txBody>
      </p:sp>
      <p:sp>
        <p:nvSpPr>
          <p:cNvPr id="4" name="Slide Number Placeholder 3"/>
          <p:cNvSpPr>
            <a:spLocks noGrp="1"/>
          </p:cNvSpPr>
          <p:nvPr>
            <p:ph type="sldNum" sz="quarter" idx="5"/>
          </p:nvPr>
        </p:nvSpPr>
        <p:spPr/>
        <p:txBody>
          <a:bodyPr/>
          <a:lstStyle/>
          <a:p>
            <a:fld id="{511BACE0-C8A4-4CFC-9564-0B39612A3F76}" type="slidenum">
              <a:rPr lang="en-US" smtClean="0"/>
              <a:t>15</a:t>
            </a:fld>
            <a:endParaRPr lang="en-US"/>
          </a:p>
        </p:txBody>
      </p:sp>
    </p:spTree>
    <p:extLst>
      <p:ext uri="{BB962C8B-B14F-4D97-AF65-F5344CB8AC3E}">
        <p14:creationId xmlns:p14="http://schemas.microsoft.com/office/powerpoint/2010/main" val="24514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reason why we in the glaciology community are debating these hypotheses is that we can’t see the key processes at the ice-bed interface, </a:t>
            </a:r>
            <a:r>
              <a:rPr lang="en-US" b="1" i="1" dirty="0"/>
              <a:t>click</a:t>
            </a:r>
          </a:p>
          <a:p>
            <a:r>
              <a:rPr lang="en-US" dirty="0"/>
              <a:t>The ice-ocean interface </a:t>
            </a:r>
            <a:r>
              <a:rPr lang="en-US" b="1" i="1" dirty="0"/>
              <a:t>click</a:t>
            </a:r>
            <a:r>
              <a:rPr lang="en-US" dirty="0"/>
              <a:t>,</a:t>
            </a:r>
          </a:p>
          <a:p>
            <a:r>
              <a:rPr lang="en-US" dirty="0"/>
              <a:t>Also some process just occur really fast, instantaneously, like mélange calving interactions, and also over years to decades time scales</a:t>
            </a:r>
          </a:p>
          <a:p>
            <a:endParaRPr lang="en-US" dirty="0"/>
          </a:p>
          <a:p>
            <a:r>
              <a:rPr lang="en-US" dirty="0"/>
              <a:t>Explain the image a bit</a:t>
            </a:r>
          </a:p>
          <a:p>
            <a:r>
              <a:rPr lang="en-US" dirty="0"/>
              <a:t>This is Helheim glacier </a:t>
            </a:r>
          </a:p>
          <a:p>
            <a:r>
              <a:rPr lang="en-US" dirty="0"/>
              <a:t>6 km wide terminus</a:t>
            </a:r>
          </a:p>
          <a:p>
            <a:r>
              <a:rPr lang="en-US" dirty="0"/>
              <a:t>Ice mélange, a mixture of iceberg clasts and sea ice matrix</a:t>
            </a:r>
          </a:p>
          <a:p>
            <a:r>
              <a:rPr lang="en-US" dirty="0"/>
              <a:t>Cold polar water on top and warm salty Atlantic water on bottom </a:t>
            </a:r>
          </a:p>
        </p:txBody>
      </p:sp>
      <p:sp>
        <p:nvSpPr>
          <p:cNvPr id="4" name="Slide Number Placeholder 3"/>
          <p:cNvSpPr>
            <a:spLocks noGrp="1"/>
          </p:cNvSpPr>
          <p:nvPr>
            <p:ph type="sldNum" sz="quarter" idx="5"/>
          </p:nvPr>
        </p:nvSpPr>
        <p:spPr/>
        <p:txBody>
          <a:bodyPr/>
          <a:lstStyle/>
          <a:p>
            <a:fld id="{511BACE0-C8A4-4CFC-9564-0B39612A3F76}" type="slidenum">
              <a:rPr lang="en-US" smtClean="0"/>
              <a:t>4</a:t>
            </a:fld>
            <a:endParaRPr lang="en-US"/>
          </a:p>
        </p:txBody>
      </p:sp>
    </p:spTree>
    <p:extLst>
      <p:ext uri="{BB962C8B-B14F-4D97-AF65-F5344CB8AC3E}">
        <p14:creationId xmlns:p14="http://schemas.microsoft.com/office/powerpoint/2010/main" val="1323001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BACE0-C8A4-4CFC-9564-0B39612A3F76}" type="slidenum">
              <a:rPr lang="en-US" smtClean="0"/>
              <a:t>5</a:t>
            </a:fld>
            <a:endParaRPr lang="en-US"/>
          </a:p>
        </p:txBody>
      </p:sp>
    </p:spTree>
    <p:extLst>
      <p:ext uri="{BB962C8B-B14F-4D97-AF65-F5344CB8AC3E}">
        <p14:creationId xmlns:p14="http://schemas.microsoft.com/office/powerpoint/2010/main" val="176585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calving style may not be important to ice dynamics, at least in making a strong change in velocity at Helheim during the ATLAS record, it may still impacts the glacier in other ways. </a:t>
            </a:r>
          </a:p>
          <a:p>
            <a:endParaRPr lang="en-US" dirty="0"/>
          </a:p>
          <a:p>
            <a:r>
              <a:rPr lang="en-US" dirty="0"/>
              <a:t>We’ve seen this dem many times now, but I want to draw </a:t>
            </a:r>
            <a:r>
              <a:rPr lang="en-US" dirty="0" err="1"/>
              <a:t>y’alls</a:t>
            </a:r>
            <a:r>
              <a:rPr lang="en-US" dirty="0"/>
              <a:t> attention to the icebergs in the mélange. </a:t>
            </a:r>
            <a:r>
              <a:rPr lang="en-US" b="1" i="1" dirty="0"/>
              <a:t>CLICK</a:t>
            </a:r>
          </a:p>
          <a:p>
            <a:r>
              <a:rPr lang="en-US" dirty="0"/>
              <a:t>We see that there are bands of icebergs clustered together and these represent previous flexure style calving. Noticing this made me curious about how these large icebergs can impact the warm Atlantic waters from melting Helheim’s submarine glacier face. </a:t>
            </a:r>
          </a:p>
        </p:txBody>
      </p:sp>
      <p:sp>
        <p:nvSpPr>
          <p:cNvPr id="4" name="Slide Number Placeholder 3"/>
          <p:cNvSpPr>
            <a:spLocks noGrp="1"/>
          </p:cNvSpPr>
          <p:nvPr>
            <p:ph type="sldNum" sz="quarter" idx="5"/>
          </p:nvPr>
        </p:nvSpPr>
        <p:spPr/>
        <p:txBody>
          <a:bodyPr/>
          <a:lstStyle/>
          <a:p>
            <a:fld id="{511BACE0-C8A4-4CFC-9564-0B39612A3F76}" type="slidenum">
              <a:rPr lang="en-US" smtClean="0"/>
              <a:t>6</a:t>
            </a:fld>
            <a:endParaRPr lang="en-US"/>
          </a:p>
        </p:txBody>
      </p:sp>
    </p:spTree>
    <p:extLst>
      <p:ext uri="{BB962C8B-B14F-4D97-AF65-F5344CB8AC3E}">
        <p14:creationId xmlns:p14="http://schemas.microsoft.com/office/powerpoint/2010/main" val="131526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briefly mention how a mélange is typically thought of from a glaciological perspective as a buttressing force against a glacier. We currently have a paper under review which maps and highlights how mélange thickness correlate's with terminus advancement and retreat. CLICK</a:t>
            </a:r>
          </a:p>
          <a:p>
            <a:endParaRPr lang="en-US" dirty="0"/>
          </a:p>
          <a:p>
            <a:r>
              <a:rPr lang="en-US" dirty="0"/>
              <a:t>Also how iceberg depth can modify subglacial plume height which can also control undercutting from the plume. This beautiful figure from </a:t>
            </a:r>
            <a:r>
              <a:rPr lang="en-US" dirty="0" err="1"/>
              <a:t>Kajanto</a:t>
            </a:r>
            <a:r>
              <a:rPr lang="en-US" dirty="0"/>
              <a:t> et al., illustrated this concept and also high lights the importance of terminal moraines (or sills) in this process too. SHOUT OUT to Mikayla for </a:t>
            </a:r>
            <a:r>
              <a:rPr lang="en-US" dirty="0" err="1"/>
              <a:t>studng</a:t>
            </a:r>
            <a:r>
              <a:rPr lang="en-US" dirty="0"/>
              <a:t> this process and sedimentation. </a:t>
            </a:r>
          </a:p>
        </p:txBody>
      </p:sp>
      <p:sp>
        <p:nvSpPr>
          <p:cNvPr id="4" name="Slide Number Placeholder 3"/>
          <p:cNvSpPr>
            <a:spLocks noGrp="1"/>
          </p:cNvSpPr>
          <p:nvPr>
            <p:ph type="sldNum" sz="quarter" idx="5"/>
          </p:nvPr>
        </p:nvSpPr>
        <p:spPr/>
        <p:txBody>
          <a:bodyPr/>
          <a:lstStyle/>
          <a:p>
            <a:fld id="{511BACE0-C8A4-4CFC-9564-0B39612A3F76}" type="slidenum">
              <a:rPr lang="en-US" smtClean="0"/>
              <a:t>7</a:t>
            </a:fld>
            <a:endParaRPr lang="en-US"/>
          </a:p>
        </p:txBody>
      </p:sp>
    </p:spTree>
    <p:extLst>
      <p:ext uri="{BB962C8B-B14F-4D97-AF65-F5344CB8AC3E}">
        <p14:creationId xmlns:p14="http://schemas.microsoft.com/office/powerpoint/2010/main" val="315996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schematic on the right we see the warm salty more dense Atlantic waters on at the bottom of the fjord. We call the heat being transported towards the glacier from the Atlantic waters </a:t>
            </a:r>
            <a:r>
              <a:rPr lang="en-US" dirty="0" err="1"/>
              <a:t>atlantic</a:t>
            </a:r>
            <a:r>
              <a:rPr lang="en-US" dirty="0"/>
              <a:t> warm water heat flux </a:t>
            </a:r>
            <a:r>
              <a:rPr lang="en-US" dirty="0" err="1"/>
              <a:t>Qaww</a:t>
            </a:r>
            <a:r>
              <a:rPr lang="en-US" dirty="0"/>
              <a:t>, which is defined by this integral up here. Where we integrate the heat over a gate outside of Helheim Fjord. And iceberg </a:t>
            </a:r>
            <a:r>
              <a:rPr lang="en-US" dirty="0" err="1"/>
              <a:t>heatflux</a:t>
            </a:r>
            <a:r>
              <a:rPr lang="en-US" dirty="0"/>
              <a:t> as </a:t>
            </a:r>
            <a:r>
              <a:rPr lang="en-US" dirty="0" err="1"/>
              <a:t>Qib</a:t>
            </a:r>
            <a:r>
              <a:rPr lang="en-US" dirty="0"/>
              <a:t> which we </a:t>
            </a:r>
            <a:r>
              <a:rPr lang="en-US" dirty="0" err="1"/>
              <a:t>integreate</a:t>
            </a:r>
            <a:r>
              <a:rPr lang="en-US" dirty="0"/>
              <a:t> the melt rate over an iceberg and get the amount of watts, energy over time that was required to melt the iceberg.</a:t>
            </a:r>
          </a:p>
        </p:txBody>
      </p:sp>
      <p:sp>
        <p:nvSpPr>
          <p:cNvPr id="4" name="Slide Number Placeholder 3"/>
          <p:cNvSpPr>
            <a:spLocks noGrp="1"/>
          </p:cNvSpPr>
          <p:nvPr>
            <p:ph type="sldNum" sz="quarter" idx="5"/>
          </p:nvPr>
        </p:nvSpPr>
        <p:spPr/>
        <p:txBody>
          <a:bodyPr/>
          <a:lstStyle/>
          <a:p>
            <a:fld id="{511BACE0-C8A4-4CFC-9564-0B39612A3F76}" type="slidenum">
              <a:rPr lang="en-US" smtClean="0"/>
              <a:t>8</a:t>
            </a:fld>
            <a:endParaRPr lang="en-US"/>
          </a:p>
        </p:txBody>
      </p:sp>
    </p:spTree>
    <p:extLst>
      <p:ext uri="{BB962C8B-B14F-4D97-AF65-F5344CB8AC3E}">
        <p14:creationId xmlns:p14="http://schemas.microsoft.com/office/powerpoint/2010/main" val="390586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think about mélange as a heat sink, I first had to integrate iceberg shape and volume distributions to an ice berg melt model which I modified from Moon et al., 2018. I use META’s new segment anything model to automatically segment the icebergs, though I added a few missed bergs manually. The bar graph on the right of the images shows the keel depth distribution and the shaded area is where the icebergs intersect with Atlantic waters. I then apply these iceberg areas to the iceberg melt model which calculates iceberg volume based off of Barker et al., 2004. Though after a 400 m surface length, the icebergs become cubes. </a:t>
            </a:r>
          </a:p>
        </p:txBody>
      </p:sp>
      <p:sp>
        <p:nvSpPr>
          <p:cNvPr id="4" name="Slide Number Placeholder 3"/>
          <p:cNvSpPr>
            <a:spLocks noGrp="1"/>
          </p:cNvSpPr>
          <p:nvPr>
            <p:ph type="sldNum" sz="quarter" idx="5"/>
          </p:nvPr>
        </p:nvSpPr>
        <p:spPr/>
        <p:txBody>
          <a:bodyPr/>
          <a:lstStyle/>
          <a:p>
            <a:fld id="{511BACE0-C8A4-4CFC-9564-0B39612A3F76}" type="slidenum">
              <a:rPr lang="en-US" smtClean="0"/>
              <a:t>9</a:t>
            </a:fld>
            <a:endParaRPr lang="en-US"/>
          </a:p>
        </p:txBody>
      </p:sp>
    </p:spTree>
    <p:extLst>
      <p:ext uri="{BB962C8B-B14F-4D97-AF65-F5344CB8AC3E}">
        <p14:creationId xmlns:p14="http://schemas.microsoft.com/office/powerpoint/2010/main" val="321912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need to know the conditions of the waters. My collaborator Kenneth Hughes at the Oregon state university has helped me with this. His figures on the right, show an averaged fjord velocity, an average temperature, and average Atlantic warm water heat flux.  On the right is an example of a CTD cast in Helheim Fjord from NASA’s Oceans melting Greenland campaign (OMG) and fixed velocities based on Ken’s model outputs.</a:t>
            </a:r>
          </a:p>
          <a:p>
            <a:endParaRPr lang="en-US" dirty="0"/>
          </a:p>
          <a:p>
            <a:endParaRPr lang="en-US" dirty="0"/>
          </a:p>
          <a:p>
            <a:r>
              <a:rPr lang="en-US" dirty="0"/>
              <a:t>Put equations back here and point towards</a:t>
            </a:r>
          </a:p>
          <a:p>
            <a:r>
              <a:rPr lang="en-US" dirty="0"/>
              <a:t>Some discussion about what to do</a:t>
            </a:r>
          </a:p>
        </p:txBody>
      </p:sp>
      <p:sp>
        <p:nvSpPr>
          <p:cNvPr id="4" name="Slide Number Placeholder 3"/>
          <p:cNvSpPr>
            <a:spLocks noGrp="1"/>
          </p:cNvSpPr>
          <p:nvPr>
            <p:ph type="sldNum" sz="quarter" idx="5"/>
          </p:nvPr>
        </p:nvSpPr>
        <p:spPr/>
        <p:txBody>
          <a:bodyPr/>
          <a:lstStyle/>
          <a:p>
            <a:fld id="{511BACE0-C8A4-4CFC-9564-0B39612A3F76}" type="slidenum">
              <a:rPr lang="en-US" smtClean="0"/>
              <a:t>10</a:t>
            </a:fld>
            <a:endParaRPr lang="en-US"/>
          </a:p>
        </p:txBody>
      </p:sp>
    </p:spTree>
    <p:extLst>
      <p:ext uri="{BB962C8B-B14F-4D97-AF65-F5344CB8AC3E}">
        <p14:creationId xmlns:p14="http://schemas.microsoft.com/office/powerpoint/2010/main" val="509586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waffle plots showing how much heat is available from warm Atlantic waters for Helheim Glacier and </a:t>
            </a:r>
            <a:r>
              <a:rPr lang="en-US" dirty="0" err="1"/>
              <a:t>Kangersertuaq</a:t>
            </a:r>
            <a:r>
              <a:rPr lang="en-US" dirty="0"/>
              <a:t> glacier. Each block represents 10 </a:t>
            </a:r>
            <a:r>
              <a:rPr lang="en-US" dirty="0" err="1"/>
              <a:t>gws</a:t>
            </a:r>
            <a:r>
              <a:rPr lang="en-US" dirty="0"/>
              <a:t> which is equivalent to melt roughly 1 cubic kilometer of ice per year. </a:t>
            </a:r>
            <a:r>
              <a:rPr lang="en-US" b="1" i="1" dirty="0"/>
              <a:t>CLICK</a:t>
            </a:r>
          </a:p>
          <a:p>
            <a:r>
              <a:rPr lang="en-US" dirty="0"/>
              <a:t>The dark blue squares show how much heat icebergs can take up from Atlantic waters using the traditional transfer coefficient values. </a:t>
            </a:r>
          </a:p>
        </p:txBody>
      </p:sp>
      <p:sp>
        <p:nvSpPr>
          <p:cNvPr id="4" name="Slide Number Placeholder 3"/>
          <p:cNvSpPr>
            <a:spLocks noGrp="1"/>
          </p:cNvSpPr>
          <p:nvPr>
            <p:ph type="sldNum" sz="quarter" idx="5"/>
          </p:nvPr>
        </p:nvSpPr>
        <p:spPr/>
        <p:txBody>
          <a:bodyPr/>
          <a:lstStyle/>
          <a:p>
            <a:fld id="{511BACE0-C8A4-4CFC-9564-0B39612A3F76}" type="slidenum">
              <a:rPr lang="en-US" smtClean="0"/>
              <a:t>11</a:t>
            </a:fld>
            <a:endParaRPr lang="en-US"/>
          </a:p>
        </p:txBody>
      </p:sp>
    </p:spTree>
    <p:extLst>
      <p:ext uri="{BB962C8B-B14F-4D97-AF65-F5344CB8AC3E}">
        <p14:creationId xmlns:p14="http://schemas.microsoft.com/office/powerpoint/2010/main" val="2135691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AA538-4929-4272-91A3-CBB41783D6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D2CBE4-4423-4815-9F46-153F18D35E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29FB22-A949-4327-B090-2A7F3BFB525F}"/>
              </a:ext>
            </a:extLst>
          </p:cNvPr>
          <p:cNvSpPr>
            <a:spLocks noGrp="1"/>
          </p:cNvSpPr>
          <p:nvPr>
            <p:ph type="dt" sz="half" idx="10"/>
          </p:nvPr>
        </p:nvSpPr>
        <p:spPr/>
        <p:txBody>
          <a:bodyPr/>
          <a:lstStyle/>
          <a:p>
            <a:fld id="{F7670462-632F-4396-AED8-BA842C7C4360}" type="datetime1">
              <a:rPr lang="en-US" smtClean="0"/>
              <a:t>4/12/2024</a:t>
            </a:fld>
            <a:endParaRPr lang="en-US"/>
          </a:p>
        </p:txBody>
      </p:sp>
      <p:sp>
        <p:nvSpPr>
          <p:cNvPr id="5" name="Footer Placeholder 4">
            <a:extLst>
              <a:ext uri="{FF2B5EF4-FFF2-40B4-BE49-F238E27FC236}">
                <a16:creationId xmlns:a16="http://schemas.microsoft.com/office/drawing/2014/main" id="{614CBF0E-D022-40F2-8A21-26F20CE59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A2F78-D985-4E44-86E7-E8B48A604051}"/>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4198480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3045-7043-46EC-AC70-B73E7CB223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282AC0-BA54-4555-9AD6-B20A0178C8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7A2C8-CBCA-485E-AC8D-2AE4ADE1B5A0}"/>
              </a:ext>
            </a:extLst>
          </p:cNvPr>
          <p:cNvSpPr>
            <a:spLocks noGrp="1"/>
          </p:cNvSpPr>
          <p:nvPr>
            <p:ph type="dt" sz="half" idx="10"/>
          </p:nvPr>
        </p:nvSpPr>
        <p:spPr/>
        <p:txBody>
          <a:bodyPr/>
          <a:lstStyle/>
          <a:p>
            <a:fld id="{4EBF8A40-7F80-4DC9-B9D4-1A56A55C5B09}" type="datetime1">
              <a:rPr lang="en-US" smtClean="0"/>
              <a:t>4/12/2024</a:t>
            </a:fld>
            <a:endParaRPr lang="en-US"/>
          </a:p>
        </p:txBody>
      </p:sp>
      <p:sp>
        <p:nvSpPr>
          <p:cNvPr id="5" name="Footer Placeholder 4">
            <a:extLst>
              <a:ext uri="{FF2B5EF4-FFF2-40B4-BE49-F238E27FC236}">
                <a16:creationId xmlns:a16="http://schemas.microsoft.com/office/drawing/2014/main" id="{505013AF-733C-4718-AD11-2D4BFF190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EC345-E211-4A59-8774-5208360EDF31}"/>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13558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DC81A5-47BF-40AE-951E-8CD6AA977A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EED337-FA27-451E-8C73-66ECABF679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A4687-3999-4BB7-ACBC-98B4BCA1679C}"/>
              </a:ext>
            </a:extLst>
          </p:cNvPr>
          <p:cNvSpPr>
            <a:spLocks noGrp="1"/>
          </p:cNvSpPr>
          <p:nvPr>
            <p:ph type="dt" sz="half" idx="10"/>
          </p:nvPr>
        </p:nvSpPr>
        <p:spPr/>
        <p:txBody>
          <a:bodyPr/>
          <a:lstStyle/>
          <a:p>
            <a:fld id="{8AC3B6DC-51DE-433A-9C3A-9D118A94AED7}" type="datetime1">
              <a:rPr lang="en-US" smtClean="0"/>
              <a:t>4/12/2024</a:t>
            </a:fld>
            <a:endParaRPr lang="en-US"/>
          </a:p>
        </p:txBody>
      </p:sp>
      <p:sp>
        <p:nvSpPr>
          <p:cNvPr id="5" name="Footer Placeholder 4">
            <a:extLst>
              <a:ext uri="{FF2B5EF4-FFF2-40B4-BE49-F238E27FC236}">
                <a16:creationId xmlns:a16="http://schemas.microsoft.com/office/drawing/2014/main" id="{5AF4084C-4132-49E2-9CC8-F112A3A14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ABF1F-2742-4492-BBCC-60FEEB1424F7}"/>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407461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5CD6-6EA2-4E72-958A-D9B3D18A0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081148-7519-46A5-93CD-EEC9349CB3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2A46F-E176-4BEB-9A9C-ED0A10E0106F}"/>
              </a:ext>
            </a:extLst>
          </p:cNvPr>
          <p:cNvSpPr>
            <a:spLocks noGrp="1"/>
          </p:cNvSpPr>
          <p:nvPr>
            <p:ph type="dt" sz="half" idx="10"/>
          </p:nvPr>
        </p:nvSpPr>
        <p:spPr/>
        <p:txBody>
          <a:bodyPr/>
          <a:lstStyle/>
          <a:p>
            <a:fld id="{73AC94EA-33A3-47DB-9C9E-7260AF4DA153}" type="datetime1">
              <a:rPr lang="en-US" smtClean="0"/>
              <a:t>4/12/2024</a:t>
            </a:fld>
            <a:endParaRPr lang="en-US"/>
          </a:p>
        </p:txBody>
      </p:sp>
      <p:sp>
        <p:nvSpPr>
          <p:cNvPr id="5" name="Footer Placeholder 4">
            <a:extLst>
              <a:ext uri="{FF2B5EF4-FFF2-40B4-BE49-F238E27FC236}">
                <a16:creationId xmlns:a16="http://schemas.microsoft.com/office/drawing/2014/main" id="{F51E39F1-B6D6-414C-9BB7-CCC139B24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B8461-C02E-41F6-8E45-904107E646C6}"/>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1711066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EC3C-C22D-47A6-9C95-009AF31824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97718E-7629-4C91-AEBF-A0002B076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E970FD-7D89-4A2D-ABAC-476C6C9608AF}"/>
              </a:ext>
            </a:extLst>
          </p:cNvPr>
          <p:cNvSpPr>
            <a:spLocks noGrp="1"/>
          </p:cNvSpPr>
          <p:nvPr>
            <p:ph type="dt" sz="half" idx="10"/>
          </p:nvPr>
        </p:nvSpPr>
        <p:spPr/>
        <p:txBody>
          <a:bodyPr/>
          <a:lstStyle/>
          <a:p>
            <a:fld id="{ACE6AB1B-54D4-4F39-82C5-4E83BAEF7265}" type="datetime1">
              <a:rPr lang="en-US" smtClean="0"/>
              <a:t>4/12/2024</a:t>
            </a:fld>
            <a:endParaRPr lang="en-US"/>
          </a:p>
        </p:txBody>
      </p:sp>
      <p:sp>
        <p:nvSpPr>
          <p:cNvPr id="5" name="Footer Placeholder 4">
            <a:extLst>
              <a:ext uri="{FF2B5EF4-FFF2-40B4-BE49-F238E27FC236}">
                <a16:creationId xmlns:a16="http://schemas.microsoft.com/office/drawing/2014/main" id="{4120C238-F8EE-4513-8767-35C8163B1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E5380-4D25-49BC-A557-DD4CFA83C4E4}"/>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350907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B33A-92D2-4CD6-90A6-8B765D949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5193A3-4EDD-4A02-8356-71C6E8F5DA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B2D22-A1AD-47E3-837F-3DAD775957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97F67-B822-4216-9B20-D64112CC1345}"/>
              </a:ext>
            </a:extLst>
          </p:cNvPr>
          <p:cNvSpPr>
            <a:spLocks noGrp="1"/>
          </p:cNvSpPr>
          <p:nvPr>
            <p:ph type="dt" sz="half" idx="10"/>
          </p:nvPr>
        </p:nvSpPr>
        <p:spPr/>
        <p:txBody>
          <a:bodyPr/>
          <a:lstStyle/>
          <a:p>
            <a:fld id="{ECB7DAA3-B3B7-4475-9B79-97F92ED388B9}" type="datetime1">
              <a:rPr lang="en-US" smtClean="0"/>
              <a:t>4/12/2024</a:t>
            </a:fld>
            <a:endParaRPr lang="en-US"/>
          </a:p>
        </p:txBody>
      </p:sp>
      <p:sp>
        <p:nvSpPr>
          <p:cNvPr id="6" name="Footer Placeholder 5">
            <a:extLst>
              <a:ext uri="{FF2B5EF4-FFF2-40B4-BE49-F238E27FC236}">
                <a16:creationId xmlns:a16="http://schemas.microsoft.com/office/drawing/2014/main" id="{1726581D-B7AA-4AEC-8D6D-B9F6717D0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AD290-2500-46B6-A83F-5CBEA0B5CB52}"/>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77179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94C3F-66BE-4376-B90C-A583689395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FA7C8A-C880-48C1-817F-C45315CC0A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5E39A6-9559-4BDD-993E-F9E58F23B3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9C5F6-07A4-4F19-A594-09C6F6E49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FDDCE71-FF41-4B74-BC2D-17874CEC73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60FB55-754E-4722-B2E4-12DE10A1A3D1}"/>
              </a:ext>
            </a:extLst>
          </p:cNvPr>
          <p:cNvSpPr>
            <a:spLocks noGrp="1"/>
          </p:cNvSpPr>
          <p:nvPr>
            <p:ph type="dt" sz="half" idx="10"/>
          </p:nvPr>
        </p:nvSpPr>
        <p:spPr/>
        <p:txBody>
          <a:bodyPr/>
          <a:lstStyle/>
          <a:p>
            <a:fld id="{F2149C0B-376A-45B7-B706-CCF7473965C6}" type="datetime1">
              <a:rPr lang="en-US" smtClean="0"/>
              <a:t>4/12/2024</a:t>
            </a:fld>
            <a:endParaRPr lang="en-US"/>
          </a:p>
        </p:txBody>
      </p:sp>
      <p:sp>
        <p:nvSpPr>
          <p:cNvPr id="8" name="Footer Placeholder 7">
            <a:extLst>
              <a:ext uri="{FF2B5EF4-FFF2-40B4-BE49-F238E27FC236}">
                <a16:creationId xmlns:a16="http://schemas.microsoft.com/office/drawing/2014/main" id="{D7F28751-1105-4CC7-B2B2-D02198C0CD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368CF0-B6C4-4FC7-8E3B-A2494FA6B9A4}"/>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362076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4C78-D64F-4A80-8A78-2375D829CC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A6372C-2327-4ED4-B384-E36F3590EE48}"/>
              </a:ext>
            </a:extLst>
          </p:cNvPr>
          <p:cNvSpPr>
            <a:spLocks noGrp="1"/>
          </p:cNvSpPr>
          <p:nvPr>
            <p:ph type="dt" sz="half" idx="10"/>
          </p:nvPr>
        </p:nvSpPr>
        <p:spPr/>
        <p:txBody>
          <a:bodyPr/>
          <a:lstStyle/>
          <a:p>
            <a:fld id="{6E0F1C12-8167-4CD8-BFCE-0F1EF5B651F8}" type="datetime1">
              <a:rPr lang="en-US" smtClean="0"/>
              <a:t>4/12/2024</a:t>
            </a:fld>
            <a:endParaRPr lang="en-US"/>
          </a:p>
        </p:txBody>
      </p:sp>
      <p:sp>
        <p:nvSpPr>
          <p:cNvPr id="4" name="Footer Placeholder 3">
            <a:extLst>
              <a:ext uri="{FF2B5EF4-FFF2-40B4-BE49-F238E27FC236}">
                <a16:creationId xmlns:a16="http://schemas.microsoft.com/office/drawing/2014/main" id="{FC9A6763-E321-4676-B4A2-45DCAFB4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3E7E38-F373-447A-BDF6-FE9E2F6A56A0}"/>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4088359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3E37B3-2291-474A-A4A0-E5ED993420FD}"/>
              </a:ext>
            </a:extLst>
          </p:cNvPr>
          <p:cNvSpPr>
            <a:spLocks noGrp="1"/>
          </p:cNvSpPr>
          <p:nvPr>
            <p:ph type="dt" sz="half" idx="10"/>
          </p:nvPr>
        </p:nvSpPr>
        <p:spPr/>
        <p:txBody>
          <a:bodyPr/>
          <a:lstStyle/>
          <a:p>
            <a:fld id="{E51C2524-7631-4F4A-A11D-D80BBD7E61F5}" type="datetime1">
              <a:rPr lang="en-US" smtClean="0"/>
              <a:t>4/12/2024</a:t>
            </a:fld>
            <a:endParaRPr lang="en-US"/>
          </a:p>
        </p:txBody>
      </p:sp>
      <p:sp>
        <p:nvSpPr>
          <p:cNvPr id="3" name="Footer Placeholder 2">
            <a:extLst>
              <a:ext uri="{FF2B5EF4-FFF2-40B4-BE49-F238E27FC236}">
                <a16:creationId xmlns:a16="http://schemas.microsoft.com/office/drawing/2014/main" id="{4EF9604C-582F-4041-8C77-47B9D9494C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92C85B-2620-405F-961E-1CA64FADBF46}"/>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220977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6F42-FDD3-43F0-88A6-AAE0FDCA3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34C1A0-8308-40A6-B831-9897AF82DB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DE1-955C-45FC-8A89-31B76520D9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24DDC2-FA70-4C4A-8416-1AA36B34EBFF}"/>
              </a:ext>
            </a:extLst>
          </p:cNvPr>
          <p:cNvSpPr>
            <a:spLocks noGrp="1"/>
          </p:cNvSpPr>
          <p:nvPr>
            <p:ph type="dt" sz="half" idx="10"/>
          </p:nvPr>
        </p:nvSpPr>
        <p:spPr/>
        <p:txBody>
          <a:bodyPr/>
          <a:lstStyle/>
          <a:p>
            <a:fld id="{7DF5977E-3C56-4A80-BF82-FD8D2BA06074}" type="datetime1">
              <a:rPr lang="en-US" smtClean="0"/>
              <a:t>4/12/2024</a:t>
            </a:fld>
            <a:endParaRPr lang="en-US"/>
          </a:p>
        </p:txBody>
      </p:sp>
      <p:sp>
        <p:nvSpPr>
          <p:cNvPr id="6" name="Footer Placeholder 5">
            <a:extLst>
              <a:ext uri="{FF2B5EF4-FFF2-40B4-BE49-F238E27FC236}">
                <a16:creationId xmlns:a16="http://schemas.microsoft.com/office/drawing/2014/main" id="{0F22A465-D91C-4D41-8777-0A0BDB94D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25668-76CA-45B0-BAE5-D7066F56734B}"/>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341623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2E79-6EA0-401B-897B-E2A2C08E2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F4DDEB-277F-4182-8373-06A7A31EF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05A826-F029-4305-ABED-D5A2D8306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6872EB-6975-4BD2-AB3B-3A143E61E8B7}"/>
              </a:ext>
            </a:extLst>
          </p:cNvPr>
          <p:cNvSpPr>
            <a:spLocks noGrp="1"/>
          </p:cNvSpPr>
          <p:nvPr>
            <p:ph type="dt" sz="half" idx="10"/>
          </p:nvPr>
        </p:nvSpPr>
        <p:spPr/>
        <p:txBody>
          <a:bodyPr/>
          <a:lstStyle/>
          <a:p>
            <a:fld id="{F938DE90-5E78-4FBF-9645-8EAFCA6E6DCD}" type="datetime1">
              <a:rPr lang="en-US" smtClean="0"/>
              <a:t>4/12/2024</a:t>
            </a:fld>
            <a:endParaRPr lang="en-US"/>
          </a:p>
        </p:txBody>
      </p:sp>
      <p:sp>
        <p:nvSpPr>
          <p:cNvPr id="6" name="Footer Placeholder 5">
            <a:extLst>
              <a:ext uri="{FF2B5EF4-FFF2-40B4-BE49-F238E27FC236}">
                <a16:creationId xmlns:a16="http://schemas.microsoft.com/office/drawing/2014/main" id="{C08D3E24-0B22-4DFC-9021-69F7AE30E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2EF77-CE01-4036-BB3E-C860F98EAD92}"/>
              </a:ext>
            </a:extLst>
          </p:cNvPr>
          <p:cNvSpPr>
            <a:spLocks noGrp="1"/>
          </p:cNvSpPr>
          <p:nvPr>
            <p:ph type="sldNum" sz="quarter" idx="12"/>
          </p:nvPr>
        </p:nvSpPr>
        <p:spPr/>
        <p:txBody>
          <a:bodyPr/>
          <a:lstStyle/>
          <a:p>
            <a:fld id="{99D969A1-0C5F-48CB-A9F7-3B5D04D9C8B0}" type="slidenum">
              <a:rPr lang="en-US" smtClean="0"/>
              <a:t>‹#›</a:t>
            </a:fld>
            <a:endParaRPr lang="en-US"/>
          </a:p>
        </p:txBody>
      </p:sp>
    </p:spTree>
    <p:extLst>
      <p:ext uri="{BB962C8B-B14F-4D97-AF65-F5344CB8AC3E}">
        <p14:creationId xmlns:p14="http://schemas.microsoft.com/office/powerpoint/2010/main" val="56556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45830-1E1D-4DCB-A88D-D08262BD24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8C064-EBB1-430F-98DF-CD1A1BA57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90CAD-CCA6-4F20-9028-A4F182322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457EB-3068-4BC2-A76B-C42B929F38E9}" type="datetime1">
              <a:rPr lang="en-US" smtClean="0"/>
              <a:t>4/12/2024</a:t>
            </a:fld>
            <a:endParaRPr lang="en-US"/>
          </a:p>
        </p:txBody>
      </p:sp>
      <p:sp>
        <p:nvSpPr>
          <p:cNvPr id="5" name="Footer Placeholder 4">
            <a:extLst>
              <a:ext uri="{FF2B5EF4-FFF2-40B4-BE49-F238E27FC236}">
                <a16:creationId xmlns:a16="http://schemas.microsoft.com/office/drawing/2014/main" id="{79734C61-FED9-45AC-A024-B838C40FE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8A95C6-C1D8-4496-A7EC-CE65FCB473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969A1-0C5F-48CB-A9F7-3B5D04D9C8B0}" type="slidenum">
              <a:rPr lang="en-US" smtClean="0"/>
              <a:t>‹#›</a:t>
            </a:fld>
            <a:endParaRPr lang="en-US"/>
          </a:p>
        </p:txBody>
      </p:sp>
    </p:spTree>
    <p:extLst>
      <p:ext uri="{BB962C8B-B14F-4D97-AF65-F5344CB8AC3E}">
        <p14:creationId xmlns:p14="http://schemas.microsoft.com/office/powerpoint/2010/main" val="3673439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6.png"/><Relationship Id="rId7" Type="http://schemas.openxmlformats.org/officeDocument/2006/relationships/image" Target="../media/image10.png"/><Relationship Id="rId25"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24" Type="http://schemas.openxmlformats.org/officeDocument/2006/relationships/image" Target="../media/image108.emf"/><Relationship Id="rId5" Type="http://schemas.openxmlformats.org/officeDocument/2006/relationships/image" Target="../media/image8.jpg"/><Relationship Id="rId10" Type="http://schemas.openxmlformats.org/officeDocument/2006/relationships/customXml" Target="../ink/ink2.xml"/><Relationship Id="rId4" Type="http://schemas.openxmlformats.org/officeDocument/2006/relationships/image" Target="../media/image7.jpeg"/><Relationship Id="rId9" Type="http://schemas.openxmlformats.org/officeDocument/2006/relationships/image" Target="../media/image10.emf"/><Relationship Id="rId22" Type="http://schemas.openxmlformats.org/officeDocument/2006/relationships/image" Target="../media/image107.emf"/></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6F0B-CB90-4EB2-9514-B824420C480F}"/>
              </a:ext>
            </a:extLst>
          </p:cNvPr>
          <p:cNvSpPr>
            <a:spLocks noGrp="1"/>
          </p:cNvSpPr>
          <p:nvPr>
            <p:ph type="ctrTitle"/>
          </p:nvPr>
        </p:nvSpPr>
        <p:spPr>
          <a:xfrm>
            <a:off x="1524000" y="244909"/>
            <a:ext cx="9144000" cy="2387600"/>
          </a:xfrm>
        </p:spPr>
        <p:txBody>
          <a:bodyPr>
            <a:normAutofit fontScale="90000"/>
          </a:bodyPr>
          <a:lstStyle/>
          <a:p>
            <a:r>
              <a:rPr lang="en-US" dirty="0"/>
              <a:t>Can a glacier protect itself? Viewing </a:t>
            </a:r>
            <a:r>
              <a:rPr lang="en-US" dirty="0" err="1"/>
              <a:t>sikkusak</a:t>
            </a:r>
            <a:r>
              <a:rPr lang="en-US" dirty="0"/>
              <a:t> (ice mélange) as a heat sink</a:t>
            </a:r>
          </a:p>
        </p:txBody>
      </p:sp>
      <p:sp>
        <p:nvSpPr>
          <p:cNvPr id="3" name="Subtitle 2">
            <a:extLst>
              <a:ext uri="{FF2B5EF4-FFF2-40B4-BE49-F238E27FC236}">
                <a16:creationId xmlns:a16="http://schemas.microsoft.com/office/drawing/2014/main" id="{16973888-E42B-43DD-8408-6C2B55236DCB}"/>
              </a:ext>
            </a:extLst>
          </p:cNvPr>
          <p:cNvSpPr>
            <a:spLocks noGrp="1"/>
          </p:cNvSpPr>
          <p:nvPr>
            <p:ph type="subTitle" idx="1"/>
          </p:nvPr>
        </p:nvSpPr>
        <p:spPr>
          <a:xfrm>
            <a:off x="1181100" y="2624661"/>
            <a:ext cx="9829800" cy="978909"/>
          </a:xfrm>
        </p:spPr>
        <p:txBody>
          <a:bodyPr>
            <a:normAutofit/>
          </a:bodyPr>
          <a:lstStyle/>
          <a:p>
            <a:r>
              <a:rPr lang="en-US" b="1" dirty="0"/>
              <a:t>Michael Shahin</a:t>
            </a:r>
            <a:r>
              <a:rPr lang="en-US" b="1" baseline="30000" dirty="0"/>
              <a:t>1</a:t>
            </a:r>
            <a:endParaRPr lang="en-US" b="1" dirty="0"/>
          </a:p>
          <a:p>
            <a:r>
              <a:rPr lang="en-US" dirty="0"/>
              <a:t> Aurora Roth</a:t>
            </a:r>
            <a:r>
              <a:rPr lang="en-US" baseline="30000" dirty="0"/>
              <a:t>2</a:t>
            </a:r>
            <a:r>
              <a:rPr lang="en-US" dirty="0"/>
              <a:t>, Kenneth Hughes</a:t>
            </a:r>
            <a:r>
              <a:rPr lang="en-US" baseline="30000" dirty="0"/>
              <a:t>3</a:t>
            </a:r>
            <a:r>
              <a:rPr lang="en-US" dirty="0"/>
              <a:t>, Leigh Stearns</a:t>
            </a:r>
            <a:r>
              <a:rPr lang="en-US" baseline="30000" dirty="0"/>
              <a:t>1</a:t>
            </a:r>
            <a:r>
              <a:rPr lang="en-US" dirty="0"/>
              <a:t>, </a:t>
            </a:r>
            <a:r>
              <a:rPr lang="en-US" dirty="0" err="1"/>
              <a:t>Fiamma</a:t>
            </a:r>
            <a:r>
              <a:rPr lang="en-US" dirty="0"/>
              <a:t> Straneo</a:t>
            </a:r>
            <a:r>
              <a:rPr lang="en-US" baseline="30000" dirty="0"/>
              <a:t>2</a:t>
            </a:r>
            <a:endParaRPr lang="en-US" b="1" dirty="0"/>
          </a:p>
        </p:txBody>
      </p:sp>
      <p:pic>
        <p:nvPicPr>
          <p:cNvPr id="5" name="Picture 4">
            <a:extLst>
              <a:ext uri="{FF2B5EF4-FFF2-40B4-BE49-F238E27FC236}">
                <a16:creationId xmlns:a16="http://schemas.microsoft.com/office/drawing/2014/main" id="{A1B3DAF4-94E9-430D-B46C-9A5B391EF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1" y="6296405"/>
            <a:ext cx="2521527" cy="478466"/>
          </a:xfrm>
          <a:prstGeom prst="rect">
            <a:avLst/>
          </a:prstGeom>
          <a:solidFill>
            <a:schemeClr val="bg1"/>
          </a:solidFill>
        </p:spPr>
      </p:pic>
      <p:pic>
        <p:nvPicPr>
          <p:cNvPr id="7" name="Picture 6">
            <a:extLst>
              <a:ext uri="{FF2B5EF4-FFF2-40B4-BE49-F238E27FC236}">
                <a16:creationId xmlns:a16="http://schemas.microsoft.com/office/drawing/2014/main" id="{19BB62E2-894F-445E-AF8D-5661427B2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1" y="5049042"/>
            <a:ext cx="1450109" cy="620749"/>
          </a:xfrm>
          <a:prstGeom prst="rect">
            <a:avLst/>
          </a:prstGeom>
        </p:spPr>
      </p:pic>
      <p:sp>
        <p:nvSpPr>
          <p:cNvPr id="4" name="Slide Number Placeholder 3">
            <a:extLst>
              <a:ext uri="{FF2B5EF4-FFF2-40B4-BE49-F238E27FC236}">
                <a16:creationId xmlns:a16="http://schemas.microsoft.com/office/drawing/2014/main" id="{34B6DD84-3F24-487F-81F5-59657C0517C8}"/>
              </a:ext>
            </a:extLst>
          </p:cNvPr>
          <p:cNvSpPr>
            <a:spLocks noGrp="1"/>
          </p:cNvSpPr>
          <p:nvPr>
            <p:ph type="sldNum" sz="quarter" idx="12"/>
          </p:nvPr>
        </p:nvSpPr>
        <p:spPr/>
        <p:txBody>
          <a:bodyPr/>
          <a:lstStyle/>
          <a:p>
            <a:fld id="{99D969A1-0C5F-48CB-A9F7-3B5D04D9C8B0}" type="slidenum">
              <a:rPr lang="en-US" smtClean="0"/>
              <a:t>1</a:t>
            </a:fld>
            <a:endParaRPr lang="en-US"/>
          </a:p>
        </p:txBody>
      </p:sp>
      <p:pic>
        <p:nvPicPr>
          <p:cNvPr id="1026" name="Picture 2" descr="logo">
            <a:extLst>
              <a:ext uri="{FF2B5EF4-FFF2-40B4-BE49-F238E27FC236}">
                <a16:creationId xmlns:a16="http://schemas.microsoft.com/office/drawing/2014/main" id="{4A2AA2F6-41CB-4585-B0B9-2836716E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312" y="5210246"/>
            <a:ext cx="1148860" cy="459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ripps Institution of Oceanography |">
            <a:extLst>
              <a:ext uri="{FF2B5EF4-FFF2-40B4-BE49-F238E27FC236}">
                <a16:creationId xmlns:a16="http://schemas.microsoft.com/office/drawing/2014/main" id="{2CA7E77F-9B0F-4471-8767-F4C55076F1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66" y="5849183"/>
            <a:ext cx="2921868" cy="303876"/>
          </a:xfrm>
          <a:prstGeom prst="rect">
            <a:avLst/>
          </a:prstGeom>
          <a:solidFill>
            <a:schemeClr val="bg1"/>
          </a:solidFill>
        </p:spPr>
      </p:pic>
      <p:sp>
        <p:nvSpPr>
          <p:cNvPr id="8" name="TextBox 7">
            <a:extLst>
              <a:ext uri="{FF2B5EF4-FFF2-40B4-BE49-F238E27FC236}">
                <a16:creationId xmlns:a16="http://schemas.microsoft.com/office/drawing/2014/main" id="{7843EEFA-9BE8-40BE-AFB8-E9A3089A6469}"/>
              </a:ext>
            </a:extLst>
          </p:cNvPr>
          <p:cNvSpPr txBox="1"/>
          <p:nvPr/>
        </p:nvSpPr>
        <p:spPr>
          <a:xfrm>
            <a:off x="1363625" y="4995802"/>
            <a:ext cx="126680" cy="261610"/>
          </a:xfrm>
          <a:prstGeom prst="rect">
            <a:avLst/>
          </a:prstGeom>
          <a:noFill/>
        </p:spPr>
        <p:txBody>
          <a:bodyPr wrap="square" rtlCol="0">
            <a:spAutoFit/>
          </a:bodyPr>
          <a:lstStyle/>
          <a:p>
            <a:r>
              <a:rPr lang="en-US" sz="1050" dirty="0"/>
              <a:t>1</a:t>
            </a:r>
          </a:p>
        </p:txBody>
      </p:sp>
      <p:sp>
        <p:nvSpPr>
          <p:cNvPr id="11" name="TextBox 10">
            <a:extLst>
              <a:ext uri="{FF2B5EF4-FFF2-40B4-BE49-F238E27FC236}">
                <a16:creationId xmlns:a16="http://schemas.microsoft.com/office/drawing/2014/main" id="{961E835F-782B-49F0-9302-908322470256}"/>
              </a:ext>
            </a:extLst>
          </p:cNvPr>
          <p:cNvSpPr txBox="1"/>
          <p:nvPr/>
        </p:nvSpPr>
        <p:spPr>
          <a:xfrm>
            <a:off x="2830601" y="5761892"/>
            <a:ext cx="154333" cy="261610"/>
          </a:xfrm>
          <a:prstGeom prst="rect">
            <a:avLst/>
          </a:prstGeom>
          <a:noFill/>
        </p:spPr>
        <p:txBody>
          <a:bodyPr wrap="square" rtlCol="0">
            <a:spAutoFit/>
          </a:bodyPr>
          <a:lstStyle/>
          <a:p>
            <a:r>
              <a:rPr lang="en-US" sz="1050" dirty="0"/>
              <a:t>2</a:t>
            </a:r>
          </a:p>
        </p:txBody>
      </p:sp>
      <p:sp>
        <p:nvSpPr>
          <p:cNvPr id="12" name="TextBox 11">
            <a:extLst>
              <a:ext uri="{FF2B5EF4-FFF2-40B4-BE49-F238E27FC236}">
                <a16:creationId xmlns:a16="http://schemas.microsoft.com/office/drawing/2014/main" id="{A9C957D5-1829-4F69-9B80-B3DB49A27D62}"/>
              </a:ext>
            </a:extLst>
          </p:cNvPr>
          <p:cNvSpPr txBox="1"/>
          <p:nvPr/>
        </p:nvSpPr>
        <p:spPr>
          <a:xfrm>
            <a:off x="2686839" y="5134547"/>
            <a:ext cx="154333" cy="261610"/>
          </a:xfrm>
          <a:prstGeom prst="rect">
            <a:avLst/>
          </a:prstGeom>
          <a:noFill/>
        </p:spPr>
        <p:txBody>
          <a:bodyPr wrap="square" rtlCol="0">
            <a:spAutoFit/>
          </a:bodyPr>
          <a:lstStyle/>
          <a:p>
            <a:r>
              <a:rPr lang="en-US" sz="1050" dirty="0"/>
              <a:t>3</a:t>
            </a:r>
          </a:p>
        </p:txBody>
      </p:sp>
    </p:spTree>
    <p:extLst>
      <p:ext uri="{BB962C8B-B14F-4D97-AF65-F5344CB8AC3E}">
        <p14:creationId xmlns:p14="http://schemas.microsoft.com/office/powerpoint/2010/main" val="3026280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7-us.googleusercontent.com/ku_jU2gH_1CJk_fjbhdy4ClckRdsfH0YCFKJ020sBhUl-8uYhkyMzQDhzxW34WQj3RhyGlrmLYWjY3ooizVpVnWWrEaaaYp6mylha44ySKEgjvzfs2KO_bVv87_1mOd_TXL1fKpVdp5t21V-E5ndNQoVPg=s2048">
            <a:extLst>
              <a:ext uri="{FF2B5EF4-FFF2-40B4-BE49-F238E27FC236}">
                <a16:creationId xmlns:a16="http://schemas.microsoft.com/office/drawing/2014/main" id="{6B15F63A-2446-4BDA-8BAA-E9ACF3ADB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640" y="1978618"/>
            <a:ext cx="4428344" cy="442834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58AE47C-9173-4780-8F39-2C2262D5D06F}"/>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Do we know the ocean conditions?</a:t>
            </a:r>
          </a:p>
        </p:txBody>
      </p:sp>
      <p:grpSp>
        <p:nvGrpSpPr>
          <p:cNvPr id="7" name="Group 6">
            <a:extLst>
              <a:ext uri="{FF2B5EF4-FFF2-40B4-BE49-F238E27FC236}">
                <a16:creationId xmlns:a16="http://schemas.microsoft.com/office/drawing/2014/main" id="{6D2AFBE7-46A3-4609-A23F-786630111345}"/>
              </a:ext>
            </a:extLst>
          </p:cNvPr>
          <p:cNvGrpSpPr/>
          <p:nvPr/>
        </p:nvGrpSpPr>
        <p:grpSpPr>
          <a:xfrm>
            <a:off x="201336" y="1209851"/>
            <a:ext cx="5257129" cy="394604"/>
            <a:chOff x="201336" y="1209852"/>
            <a:chExt cx="5257129" cy="394604"/>
          </a:xfrm>
        </p:grpSpPr>
        <p:sp>
          <p:nvSpPr>
            <p:cNvPr id="8" name="TextBox 7">
              <a:extLst>
                <a:ext uri="{FF2B5EF4-FFF2-40B4-BE49-F238E27FC236}">
                  <a16:creationId xmlns:a16="http://schemas.microsoft.com/office/drawing/2014/main" id="{B04CEC1C-AFA6-4398-8E2C-184FE7352D84}"/>
                </a:ext>
              </a:extLst>
            </p:cNvPr>
            <p:cNvSpPr txBox="1"/>
            <p:nvPr/>
          </p:nvSpPr>
          <p:spPr>
            <a:xfrm>
              <a:off x="201336" y="1235124"/>
              <a:ext cx="5257129" cy="369332"/>
            </a:xfrm>
            <a:prstGeom prst="rect">
              <a:avLst/>
            </a:prstGeom>
            <a:noFill/>
          </p:spPr>
          <p:txBody>
            <a:bodyPr wrap="square" rtlCol="0">
              <a:spAutoFit/>
            </a:bodyPr>
            <a:lstStyle/>
            <a:p>
              <a:endParaRPr lang="en-US" dirty="0">
                <a:solidFill>
                  <a:schemeClr val="bg1"/>
                </a:solidFill>
              </a:endParaRPr>
            </a:p>
          </p:txBody>
        </p:sp>
        <p:cxnSp>
          <p:nvCxnSpPr>
            <p:cNvPr id="9" name="Straight Connector 8">
              <a:extLst>
                <a:ext uri="{FF2B5EF4-FFF2-40B4-BE49-F238E27FC236}">
                  <a16:creationId xmlns:a16="http://schemas.microsoft.com/office/drawing/2014/main" id="{DF015F39-D87E-401B-812A-1EFDE625D600}"/>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FFBFBC36-85EA-44C9-9A67-0A8FE435C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625" y="2261139"/>
            <a:ext cx="3959319" cy="3707934"/>
          </a:xfrm>
          <a:prstGeom prst="rect">
            <a:avLst/>
          </a:prstGeom>
        </p:spPr>
      </p:pic>
      <p:sp>
        <p:nvSpPr>
          <p:cNvPr id="10" name="Slide Number Placeholder 9">
            <a:extLst>
              <a:ext uri="{FF2B5EF4-FFF2-40B4-BE49-F238E27FC236}">
                <a16:creationId xmlns:a16="http://schemas.microsoft.com/office/drawing/2014/main" id="{D64629EC-5FE7-414A-A139-1E999BC8123C}"/>
              </a:ext>
            </a:extLst>
          </p:cNvPr>
          <p:cNvSpPr>
            <a:spLocks noGrp="1"/>
          </p:cNvSpPr>
          <p:nvPr>
            <p:ph type="sldNum" sz="quarter" idx="12"/>
          </p:nvPr>
        </p:nvSpPr>
        <p:spPr/>
        <p:txBody>
          <a:bodyPr/>
          <a:lstStyle/>
          <a:p>
            <a:fld id="{99D969A1-0C5F-48CB-A9F7-3B5D04D9C8B0}" type="slidenum">
              <a:rPr lang="en-US" smtClean="0"/>
              <a:t>10</a:t>
            </a:fld>
            <a:endParaRPr lang="en-US"/>
          </a:p>
        </p:txBody>
      </p:sp>
      <p:pic>
        <p:nvPicPr>
          <p:cNvPr id="11" name="Graphic 10">
            <a:extLst>
              <a:ext uri="{FF2B5EF4-FFF2-40B4-BE49-F238E27FC236}">
                <a16:creationId xmlns:a16="http://schemas.microsoft.com/office/drawing/2014/main" id="{B379F84B-2D7F-4007-8D81-94EB07F3A3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1572" y="6406962"/>
            <a:ext cx="2555476" cy="448329"/>
          </a:xfrm>
          <a:prstGeom prst="rect">
            <a:avLst/>
          </a:prstGeom>
        </p:spPr>
      </p:pic>
      <p:pic>
        <p:nvPicPr>
          <p:cNvPr id="12" name="Graphic 11">
            <a:extLst>
              <a:ext uri="{FF2B5EF4-FFF2-40B4-BE49-F238E27FC236}">
                <a16:creationId xmlns:a16="http://schemas.microsoft.com/office/drawing/2014/main" id="{C3E1B4EA-A770-415B-8CB2-B51D1682A9D6}"/>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79185" b="23821"/>
          <a:stretch/>
        </p:blipFill>
        <p:spPr>
          <a:xfrm>
            <a:off x="334809" y="4951288"/>
            <a:ext cx="728447" cy="467721"/>
          </a:xfrm>
          <a:prstGeom prst="rect">
            <a:avLst/>
          </a:prstGeom>
        </p:spPr>
      </p:pic>
      <p:pic>
        <p:nvPicPr>
          <p:cNvPr id="13" name="Graphic 12">
            <a:extLst>
              <a:ext uri="{FF2B5EF4-FFF2-40B4-BE49-F238E27FC236}">
                <a16:creationId xmlns:a16="http://schemas.microsoft.com/office/drawing/2014/main" id="{88ECD1FC-5EF0-4C6D-9067-589B1649B3B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8557" r="33543" b="18462"/>
          <a:stretch/>
        </p:blipFill>
        <p:spPr>
          <a:xfrm>
            <a:off x="4490602" y="1607257"/>
            <a:ext cx="276446" cy="500626"/>
          </a:xfrm>
          <a:prstGeom prst="rect">
            <a:avLst/>
          </a:prstGeom>
        </p:spPr>
      </p:pic>
      <p:pic>
        <p:nvPicPr>
          <p:cNvPr id="14" name="Graphic 13">
            <a:extLst>
              <a:ext uri="{FF2B5EF4-FFF2-40B4-BE49-F238E27FC236}">
                <a16:creationId xmlns:a16="http://schemas.microsoft.com/office/drawing/2014/main" id="{7D930F1D-1442-4E7B-92BB-A2BE6216163B}"/>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84899" t="26531" r="10196" b="30350"/>
          <a:stretch/>
        </p:blipFill>
        <p:spPr>
          <a:xfrm>
            <a:off x="2487798" y="1725503"/>
            <a:ext cx="171645" cy="264743"/>
          </a:xfrm>
          <a:prstGeom prst="rect">
            <a:avLst/>
          </a:prstGeom>
        </p:spPr>
      </p:pic>
      <p:sp>
        <p:nvSpPr>
          <p:cNvPr id="3" name="TextBox 2">
            <a:extLst>
              <a:ext uri="{FF2B5EF4-FFF2-40B4-BE49-F238E27FC236}">
                <a16:creationId xmlns:a16="http://schemas.microsoft.com/office/drawing/2014/main" id="{103C749A-E55D-4152-A0E4-5EDF69882062}"/>
              </a:ext>
            </a:extLst>
          </p:cNvPr>
          <p:cNvSpPr txBox="1"/>
          <p:nvPr/>
        </p:nvSpPr>
        <p:spPr>
          <a:xfrm>
            <a:off x="7606981" y="1907997"/>
            <a:ext cx="1311965" cy="369332"/>
          </a:xfrm>
          <a:prstGeom prst="rect">
            <a:avLst/>
          </a:prstGeom>
          <a:noFill/>
        </p:spPr>
        <p:txBody>
          <a:bodyPr wrap="square" rtlCol="0">
            <a:spAutoFit/>
          </a:bodyPr>
          <a:lstStyle/>
          <a:p>
            <a:r>
              <a:rPr lang="en-US" dirty="0"/>
              <a:t>OMG CTD*</a:t>
            </a:r>
          </a:p>
        </p:txBody>
      </p:sp>
      <p:sp>
        <p:nvSpPr>
          <p:cNvPr id="15" name="TextBox 14">
            <a:extLst>
              <a:ext uri="{FF2B5EF4-FFF2-40B4-BE49-F238E27FC236}">
                <a16:creationId xmlns:a16="http://schemas.microsoft.com/office/drawing/2014/main" id="{309F5BA0-E7E5-4512-AD39-1B5ADAC29E51}"/>
              </a:ext>
            </a:extLst>
          </p:cNvPr>
          <p:cNvSpPr txBox="1"/>
          <p:nvPr/>
        </p:nvSpPr>
        <p:spPr>
          <a:xfrm>
            <a:off x="9181055" y="1907997"/>
            <a:ext cx="1581889" cy="369332"/>
          </a:xfrm>
          <a:prstGeom prst="rect">
            <a:avLst/>
          </a:prstGeom>
          <a:noFill/>
        </p:spPr>
        <p:txBody>
          <a:bodyPr wrap="square" rtlCol="0">
            <a:spAutoFit/>
          </a:bodyPr>
          <a:lstStyle/>
          <a:p>
            <a:r>
              <a:rPr lang="en-US" dirty="0"/>
              <a:t>Fixed velocity</a:t>
            </a:r>
          </a:p>
        </p:txBody>
      </p:sp>
      <p:sp>
        <p:nvSpPr>
          <p:cNvPr id="2" name="TextBox 1">
            <a:extLst>
              <a:ext uri="{FF2B5EF4-FFF2-40B4-BE49-F238E27FC236}">
                <a16:creationId xmlns:a16="http://schemas.microsoft.com/office/drawing/2014/main" id="{9896957F-4D11-4E93-B3D2-84DCC9DE7B5A}"/>
              </a:ext>
            </a:extLst>
          </p:cNvPr>
          <p:cNvSpPr txBox="1"/>
          <p:nvPr/>
        </p:nvSpPr>
        <p:spPr>
          <a:xfrm>
            <a:off x="5910942" y="6406962"/>
            <a:ext cx="6640287" cy="369332"/>
          </a:xfrm>
          <a:prstGeom prst="rect">
            <a:avLst/>
          </a:prstGeom>
          <a:noFill/>
        </p:spPr>
        <p:txBody>
          <a:bodyPr wrap="square" rtlCol="0">
            <a:spAutoFit/>
          </a:bodyPr>
          <a:lstStyle/>
          <a:p>
            <a:r>
              <a:rPr lang="en-US" dirty="0"/>
              <a:t>*Oceans Melting Greenland Conductivity, Temperature, and Depth</a:t>
            </a:r>
          </a:p>
        </p:txBody>
      </p:sp>
    </p:spTree>
    <p:extLst>
      <p:ext uri="{BB962C8B-B14F-4D97-AF65-F5344CB8AC3E}">
        <p14:creationId xmlns:p14="http://schemas.microsoft.com/office/powerpoint/2010/main" val="307727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C673DE-EC0B-49F0-93D0-A7BE5DBC4EA0}"/>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How much heat do icebergs take?</a:t>
            </a:r>
          </a:p>
        </p:txBody>
      </p:sp>
      <p:grpSp>
        <p:nvGrpSpPr>
          <p:cNvPr id="8" name="Group 7">
            <a:extLst>
              <a:ext uri="{FF2B5EF4-FFF2-40B4-BE49-F238E27FC236}">
                <a16:creationId xmlns:a16="http://schemas.microsoft.com/office/drawing/2014/main" id="{C7E03E1D-E7B6-4D83-833D-04F9DEFD8181}"/>
              </a:ext>
            </a:extLst>
          </p:cNvPr>
          <p:cNvGrpSpPr/>
          <p:nvPr/>
        </p:nvGrpSpPr>
        <p:grpSpPr>
          <a:xfrm>
            <a:off x="201336" y="1209851"/>
            <a:ext cx="5257129" cy="394604"/>
            <a:chOff x="201336" y="1209852"/>
            <a:chExt cx="5257129" cy="394604"/>
          </a:xfrm>
        </p:grpSpPr>
        <p:sp>
          <p:nvSpPr>
            <p:cNvPr id="9" name="TextBox 8">
              <a:extLst>
                <a:ext uri="{FF2B5EF4-FFF2-40B4-BE49-F238E27FC236}">
                  <a16:creationId xmlns:a16="http://schemas.microsoft.com/office/drawing/2014/main" id="{964A238E-8B04-4BF6-8B35-B36AAC7DFE1F}"/>
                </a:ext>
              </a:extLst>
            </p:cNvPr>
            <p:cNvSpPr txBox="1"/>
            <p:nvPr/>
          </p:nvSpPr>
          <p:spPr>
            <a:xfrm>
              <a:off x="201336" y="1235124"/>
              <a:ext cx="5257129" cy="369332"/>
            </a:xfrm>
            <a:prstGeom prst="rect">
              <a:avLst/>
            </a:prstGeom>
            <a:noFill/>
          </p:spPr>
          <p:txBody>
            <a:bodyPr wrap="square" rtlCol="0">
              <a:spAutoFit/>
            </a:bodyPr>
            <a:lstStyle/>
            <a:p>
              <a:endParaRPr lang="en-US" dirty="0">
                <a:solidFill>
                  <a:schemeClr val="bg1"/>
                </a:solidFill>
              </a:endParaRPr>
            </a:p>
          </p:txBody>
        </p:sp>
        <p:cxnSp>
          <p:nvCxnSpPr>
            <p:cNvPr id="11" name="Straight Connector 10">
              <a:extLst>
                <a:ext uri="{FF2B5EF4-FFF2-40B4-BE49-F238E27FC236}">
                  <a16:creationId xmlns:a16="http://schemas.microsoft.com/office/drawing/2014/main" id="{3F0F9FF1-FDE1-447D-8D93-936BFFDDB549}"/>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4CC99714-5E7A-49BA-8A5C-5630F3D0418B}"/>
              </a:ext>
            </a:extLst>
          </p:cNvPr>
          <p:cNvSpPr>
            <a:spLocks noGrp="1"/>
          </p:cNvSpPr>
          <p:nvPr>
            <p:ph type="sldNum" sz="quarter" idx="12"/>
          </p:nvPr>
        </p:nvSpPr>
        <p:spPr/>
        <p:txBody>
          <a:bodyPr/>
          <a:lstStyle/>
          <a:p>
            <a:fld id="{99D969A1-0C5F-48CB-A9F7-3B5D04D9C8B0}" type="slidenum">
              <a:rPr lang="en-US" smtClean="0"/>
              <a:t>11</a:t>
            </a:fld>
            <a:endParaRPr lang="en-US"/>
          </a:p>
        </p:txBody>
      </p:sp>
      <p:sp>
        <p:nvSpPr>
          <p:cNvPr id="17" name="TextBox 16">
            <a:extLst>
              <a:ext uri="{FF2B5EF4-FFF2-40B4-BE49-F238E27FC236}">
                <a16:creationId xmlns:a16="http://schemas.microsoft.com/office/drawing/2014/main" id="{DAC80C32-1492-4910-88C2-1A5C091C7525}"/>
              </a:ext>
            </a:extLst>
          </p:cNvPr>
          <p:cNvSpPr txBox="1"/>
          <p:nvPr/>
        </p:nvSpPr>
        <p:spPr>
          <a:xfrm>
            <a:off x="370526" y="6488668"/>
            <a:ext cx="2362874" cy="369332"/>
          </a:xfrm>
          <a:prstGeom prst="rect">
            <a:avLst/>
          </a:prstGeom>
          <a:noFill/>
        </p:spPr>
        <p:txBody>
          <a:bodyPr wrap="square" rtlCol="0">
            <a:spAutoFit/>
          </a:bodyPr>
          <a:lstStyle/>
          <a:p>
            <a:r>
              <a:rPr lang="en-US" dirty="0"/>
              <a:t>Shahin et al., in prep b</a:t>
            </a:r>
          </a:p>
        </p:txBody>
      </p:sp>
      <p:pic>
        <p:nvPicPr>
          <p:cNvPr id="5" name="Picture 4">
            <a:extLst>
              <a:ext uri="{FF2B5EF4-FFF2-40B4-BE49-F238E27FC236}">
                <a16:creationId xmlns:a16="http://schemas.microsoft.com/office/drawing/2014/main" id="{233EFFCE-6E83-47C6-88F9-FB37A30F13D1}"/>
              </a:ext>
            </a:extLst>
          </p:cNvPr>
          <p:cNvPicPr>
            <a:picLocks noChangeAspect="1"/>
          </p:cNvPicPr>
          <p:nvPr/>
        </p:nvPicPr>
        <p:blipFill rotWithShape="1">
          <a:blip r:embed="rId3">
            <a:extLst>
              <a:ext uri="{28A0092B-C50C-407E-A947-70E740481C1C}">
                <a14:useLocalDpi xmlns:a14="http://schemas.microsoft.com/office/drawing/2010/main" val="0"/>
              </a:ext>
            </a:extLst>
          </a:blip>
          <a:srcRect l="7414" t="2762" r="8276" b="7301"/>
          <a:stretch/>
        </p:blipFill>
        <p:spPr>
          <a:xfrm>
            <a:off x="2028497" y="1988920"/>
            <a:ext cx="7953703" cy="4432277"/>
          </a:xfrm>
          <a:prstGeom prst="rect">
            <a:avLst/>
          </a:prstGeom>
        </p:spPr>
      </p:pic>
    </p:spTree>
    <p:extLst>
      <p:ext uri="{BB962C8B-B14F-4D97-AF65-F5344CB8AC3E}">
        <p14:creationId xmlns:p14="http://schemas.microsoft.com/office/powerpoint/2010/main" val="2409582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ttps://lh7-us.googleusercontent.com/b_XLDEqGU9kVa5hdDSK520yN5OCO7h92T7s9f3i7tBgmPf1BnnueRQUGoVhr9Ep-oowZwbsKqeNPVjL9nzO-oeItNQHg46GikaOEBpdnmf0J845WK_o8hyakjW7xp1GUbTP9SKdLFnYqwJxlWlRa7WF7HQ=s2048">
            <a:extLst>
              <a:ext uri="{FF2B5EF4-FFF2-40B4-BE49-F238E27FC236}">
                <a16:creationId xmlns:a16="http://schemas.microsoft.com/office/drawing/2014/main" id="{55814E38-FA06-4CA7-B6C2-09A5B53619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29" r="66734" b="34320"/>
          <a:stretch/>
        </p:blipFill>
        <p:spPr bwMode="auto">
          <a:xfrm>
            <a:off x="6766952" y="2373576"/>
            <a:ext cx="3924211" cy="23829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7-us.googleusercontent.com/uPlzr41cAG6Ydo5pAMxeTF0TOYueCocE21KXNlqYLgtOVhAckYHnLxNiZ3IH2A0t_ffvP4Mb2hJtgnPJJzPtYQmT5pWdoS6nqozPA1BO-0TY-GNfvDlPPdn7FRZcFdI74mZnCW7ceROsnBNiZBQbBixJ1w=s2048">
            <a:extLst>
              <a:ext uri="{FF2B5EF4-FFF2-40B4-BE49-F238E27FC236}">
                <a16:creationId xmlns:a16="http://schemas.microsoft.com/office/drawing/2014/main" id="{73A7DEA2-BA38-44BD-99A8-C7957E39AB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601" r="69511" b="28645"/>
          <a:stretch/>
        </p:blipFill>
        <p:spPr bwMode="auto">
          <a:xfrm>
            <a:off x="876649" y="2483326"/>
            <a:ext cx="3770376" cy="28266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7-us.googleusercontent.com/NDH8NVY50GB5NWZqevYW9ViVXouYTYZPk8Z9_MEpvcKE5vGI-D51EvIekC0JSttvFTLTibS2E5WomFe_SzIDOfs57WCuCYMe6ZRIUXzM8vF1WY7tkmExMemue44EsSRHITsnTN6DZTvfkFRIqh0-s8Uzdg=s2048">
            <a:extLst>
              <a:ext uri="{FF2B5EF4-FFF2-40B4-BE49-F238E27FC236}">
                <a16:creationId xmlns:a16="http://schemas.microsoft.com/office/drawing/2014/main" id="{FE5CDD3B-6A31-45E2-989C-77DD931D5D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435" r="67972" b="34887"/>
          <a:stretch/>
        </p:blipFill>
        <p:spPr bwMode="auto">
          <a:xfrm>
            <a:off x="6766952" y="2377440"/>
            <a:ext cx="3935962" cy="235462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lh7-us.googleusercontent.com/U47oY1lAp7wrw6NhbeVj6uk-pJY00Hxo-_fmi_F9x9Ph5uibaRI0u-6KmiQphdBJbC-05rO3oE8bev3JFlMIHCMaHIrn6t_fP1zznGNspHjpRJMxFZ7aE0fLshWNTNmBglMGxbcZc5u4-AYpB4BLoJ0s-A=s2048">
            <a:extLst>
              <a:ext uri="{FF2B5EF4-FFF2-40B4-BE49-F238E27FC236}">
                <a16:creationId xmlns:a16="http://schemas.microsoft.com/office/drawing/2014/main" id="{DD285F55-2A7A-44D9-9613-3955938BA3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398" r="69462" b="32323"/>
          <a:stretch/>
        </p:blipFill>
        <p:spPr bwMode="auto">
          <a:xfrm>
            <a:off x="877824" y="2487168"/>
            <a:ext cx="3782126" cy="26059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BC673DE-EC0B-49F0-93D0-A7BE5DBC4EA0}"/>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How much heat do icebergs take?</a:t>
            </a:r>
          </a:p>
        </p:txBody>
      </p:sp>
      <p:grpSp>
        <p:nvGrpSpPr>
          <p:cNvPr id="8" name="Group 7">
            <a:extLst>
              <a:ext uri="{FF2B5EF4-FFF2-40B4-BE49-F238E27FC236}">
                <a16:creationId xmlns:a16="http://schemas.microsoft.com/office/drawing/2014/main" id="{C7E03E1D-E7B6-4D83-833D-04F9DEFD8181}"/>
              </a:ext>
            </a:extLst>
          </p:cNvPr>
          <p:cNvGrpSpPr/>
          <p:nvPr/>
        </p:nvGrpSpPr>
        <p:grpSpPr>
          <a:xfrm>
            <a:off x="201336" y="1209851"/>
            <a:ext cx="5257129" cy="394604"/>
            <a:chOff x="201336" y="1209852"/>
            <a:chExt cx="5257129" cy="394604"/>
          </a:xfrm>
        </p:grpSpPr>
        <p:sp>
          <p:nvSpPr>
            <p:cNvPr id="9" name="TextBox 8">
              <a:extLst>
                <a:ext uri="{FF2B5EF4-FFF2-40B4-BE49-F238E27FC236}">
                  <a16:creationId xmlns:a16="http://schemas.microsoft.com/office/drawing/2014/main" id="{964A238E-8B04-4BF6-8B35-B36AAC7DFE1F}"/>
                </a:ext>
              </a:extLst>
            </p:cNvPr>
            <p:cNvSpPr txBox="1"/>
            <p:nvPr/>
          </p:nvSpPr>
          <p:spPr>
            <a:xfrm>
              <a:off x="201336" y="1235124"/>
              <a:ext cx="5257129" cy="369332"/>
            </a:xfrm>
            <a:prstGeom prst="rect">
              <a:avLst/>
            </a:prstGeom>
            <a:noFill/>
          </p:spPr>
          <p:txBody>
            <a:bodyPr wrap="square" rtlCol="0">
              <a:spAutoFit/>
            </a:bodyPr>
            <a:lstStyle/>
            <a:p>
              <a:endParaRPr lang="en-US" dirty="0">
                <a:solidFill>
                  <a:schemeClr val="bg1"/>
                </a:solidFill>
              </a:endParaRPr>
            </a:p>
          </p:txBody>
        </p:sp>
        <p:cxnSp>
          <p:nvCxnSpPr>
            <p:cNvPr id="11" name="Straight Connector 10">
              <a:extLst>
                <a:ext uri="{FF2B5EF4-FFF2-40B4-BE49-F238E27FC236}">
                  <a16:creationId xmlns:a16="http://schemas.microsoft.com/office/drawing/2014/main" id="{3F0F9FF1-FDE1-447D-8D93-936BFFDDB549}"/>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3F3D006-7322-4D7D-AB68-5F1A749DDEE6}"/>
              </a:ext>
            </a:extLst>
          </p:cNvPr>
          <p:cNvGrpSpPr/>
          <p:nvPr/>
        </p:nvGrpSpPr>
        <p:grpSpPr>
          <a:xfrm>
            <a:off x="4879322" y="5808729"/>
            <a:ext cx="2433355" cy="495526"/>
            <a:chOff x="4687619" y="5040607"/>
            <a:chExt cx="2433355" cy="461665"/>
          </a:xfrm>
        </p:grpSpPr>
        <p:pic>
          <p:nvPicPr>
            <p:cNvPr id="15" name="Picture 2" descr="https://lh7-us.googleusercontent.com/CItZ5nJY-gEA9efX8X9TnLXAzL7LSDpgXxQ0Ee88Nt180mZ-zSXSGCgIVcwQ6rSW6EJTgxWBqvQ76ihja1mwYu0nF2VOzQD3DyGH7DNOFc3zxtUGUb_V4C_FYk5mxuuZv_WAneB7GMXVdUgqVeTdpo7PNw=s2048">
              <a:extLst>
                <a:ext uri="{FF2B5EF4-FFF2-40B4-BE49-F238E27FC236}">
                  <a16:creationId xmlns:a16="http://schemas.microsoft.com/office/drawing/2014/main" id="{AAFC9EA5-D1CC-4C9C-9D18-1EF46D2FF9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252" t="54707" r="70884" b="38801"/>
            <a:stretch/>
          </p:blipFill>
          <p:spPr bwMode="auto">
            <a:xfrm>
              <a:off x="4687619" y="5040799"/>
              <a:ext cx="525818" cy="4614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88B06DF-C8A9-470F-8CAD-8631EAA16068}"/>
                </a:ext>
              </a:extLst>
            </p:cNvPr>
            <p:cNvSpPr txBox="1"/>
            <p:nvPr/>
          </p:nvSpPr>
          <p:spPr>
            <a:xfrm>
              <a:off x="5213437" y="5040607"/>
              <a:ext cx="1907537" cy="461665"/>
            </a:xfrm>
            <a:prstGeom prst="rect">
              <a:avLst/>
            </a:prstGeom>
            <a:noFill/>
          </p:spPr>
          <p:txBody>
            <a:bodyPr wrap="square" rtlCol="0">
              <a:spAutoFit/>
            </a:bodyPr>
            <a:lstStyle/>
            <a:p>
              <a:r>
                <a:rPr lang="en-US" sz="2400" dirty="0"/>
                <a:t>≈ 1 km</a:t>
              </a:r>
              <a:r>
                <a:rPr lang="en-US" sz="2400" baseline="30000" dirty="0"/>
                <a:t>3 </a:t>
              </a:r>
              <a:r>
                <a:rPr lang="en-US" sz="2400" dirty="0"/>
                <a:t>yr</a:t>
              </a:r>
              <a:r>
                <a:rPr lang="en-US" sz="2400" baseline="30000" dirty="0"/>
                <a:t>-1</a:t>
              </a:r>
              <a:endParaRPr lang="en-US" sz="2400" dirty="0"/>
            </a:p>
          </p:txBody>
        </p:sp>
      </p:grpSp>
      <p:sp>
        <p:nvSpPr>
          <p:cNvPr id="2" name="Slide Number Placeholder 1">
            <a:extLst>
              <a:ext uri="{FF2B5EF4-FFF2-40B4-BE49-F238E27FC236}">
                <a16:creationId xmlns:a16="http://schemas.microsoft.com/office/drawing/2014/main" id="{4CC99714-5E7A-49BA-8A5C-5630F3D0418B}"/>
              </a:ext>
            </a:extLst>
          </p:cNvPr>
          <p:cNvSpPr>
            <a:spLocks noGrp="1"/>
          </p:cNvSpPr>
          <p:nvPr>
            <p:ph type="sldNum" sz="quarter" idx="12"/>
          </p:nvPr>
        </p:nvSpPr>
        <p:spPr/>
        <p:txBody>
          <a:bodyPr/>
          <a:lstStyle/>
          <a:p>
            <a:fld id="{99D969A1-0C5F-48CB-A9F7-3B5D04D9C8B0}" type="slidenum">
              <a:rPr lang="en-US" smtClean="0"/>
              <a:t>12</a:t>
            </a:fld>
            <a:endParaRPr lang="en-US"/>
          </a:p>
        </p:txBody>
      </p:sp>
      <p:sp>
        <p:nvSpPr>
          <p:cNvPr id="17" name="TextBox 16">
            <a:extLst>
              <a:ext uri="{FF2B5EF4-FFF2-40B4-BE49-F238E27FC236}">
                <a16:creationId xmlns:a16="http://schemas.microsoft.com/office/drawing/2014/main" id="{DAC80C32-1492-4910-88C2-1A5C091C7525}"/>
              </a:ext>
            </a:extLst>
          </p:cNvPr>
          <p:cNvSpPr txBox="1"/>
          <p:nvPr/>
        </p:nvSpPr>
        <p:spPr>
          <a:xfrm>
            <a:off x="370526" y="6488668"/>
            <a:ext cx="2362874" cy="369332"/>
          </a:xfrm>
          <a:prstGeom prst="rect">
            <a:avLst/>
          </a:prstGeom>
          <a:noFill/>
        </p:spPr>
        <p:txBody>
          <a:bodyPr wrap="square" rtlCol="0">
            <a:spAutoFit/>
          </a:bodyPr>
          <a:lstStyle/>
          <a:p>
            <a:r>
              <a:rPr lang="en-US" dirty="0"/>
              <a:t>Shahin et al., in prep b</a:t>
            </a:r>
          </a:p>
        </p:txBody>
      </p:sp>
      <p:sp>
        <p:nvSpPr>
          <p:cNvPr id="4" name="TextBox 3">
            <a:extLst>
              <a:ext uri="{FF2B5EF4-FFF2-40B4-BE49-F238E27FC236}">
                <a16:creationId xmlns:a16="http://schemas.microsoft.com/office/drawing/2014/main" id="{1275B92A-34C9-41F6-BF87-32ED63D14EDE}"/>
              </a:ext>
            </a:extLst>
          </p:cNvPr>
          <p:cNvSpPr txBox="1"/>
          <p:nvPr/>
        </p:nvSpPr>
        <p:spPr>
          <a:xfrm>
            <a:off x="7890102" y="5093158"/>
            <a:ext cx="5208105" cy="276999"/>
          </a:xfrm>
          <a:prstGeom prst="rect">
            <a:avLst/>
          </a:prstGeom>
          <a:noFill/>
        </p:spPr>
        <p:txBody>
          <a:bodyPr wrap="square" rtlCol="0">
            <a:spAutoFit/>
          </a:bodyPr>
          <a:lstStyle/>
          <a:p>
            <a:r>
              <a:rPr lang="en-US" sz="1200" dirty="0" err="1"/>
              <a:t>Kangersertuaq</a:t>
            </a:r>
            <a:r>
              <a:rPr lang="en-US" sz="1200" dirty="0"/>
              <a:t> heat data comes from </a:t>
            </a:r>
            <a:r>
              <a:rPr lang="en-US" sz="1200" dirty="0" err="1"/>
              <a:t>Inall</a:t>
            </a:r>
            <a:r>
              <a:rPr lang="en-US" sz="1200" dirty="0"/>
              <a:t> et al., 2014</a:t>
            </a:r>
          </a:p>
        </p:txBody>
      </p:sp>
    </p:spTree>
    <p:extLst>
      <p:ext uri="{BB962C8B-B14F-4D97-AF65-F5344CB8AC3E}">
        <p14:creationId xmlns:p14="http://schemas.microsoft.com/office/powerpoint/2010/main" val="53666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7-us.googleusercontent.com/CItZ5nJY-gEA9efX8X9TnLXAzL7LSDpgXxQ0Ee88Nt180mZ-zSXSGCgIVcwQ6rSW6EJTgxWBqvQ76ihja1mwYu0nF2VOzQD3DyGH7DNOFc3zxtUGUb_V4C_FYk5mxuuZv_WAneB7GMXVdUgqVeTdpo7PNw=s2048">
            <a:extLst>
              <a:ext uri="{FF2B5EF4-FFF2-40B4-BE49-F238E27FC236}">
                <a16:creationId xmlns:a16="http://schemas.microsoft.com/office/drawing/2014/main" id="{688330DE-A9A6-46F6-973B-62BBA38C7C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93" r="70694" b="29860"/>
          <a:stretch/>
        </p:blipFill>
        <p:spPr bwMode="auto">
          <a:xfrm>
            <a:off x="838200" y="2114878"/>
            <a:ext cx="3987800" cy="30599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lh7-us.googleusercontent.com/dj-rR7s_6SaE-wucWvlY5tgyJb-7lN_zGy9etYw5GrE4c74nNtwcR2TC0qgeiy8i-VAcF5qcR7F1YIY2OffjKdQ-2JrHx7mMU35-2cw6YZiyrwEG9NDqW7-6WSZuhCwWidzmnE7hdjELhQBEko02d_0Y-w=s2048">
            <a:extLst>
              <a:ext uri="{FF2B5EF4-FFF2-40B4-BE49-F238E27FC236}">
                <a16:creationId xmlns:a16="http://schemas.microsoft.com/office/drawing/2014/main" id="{057159C7-2226-4838-889E-2D018EAD0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99" r="68003" b="33699"/>
          <a:stretch/>
        </p:blipFill>
        <p:spPr bwMode="auto">
          <a:xfrm>
            <a:off x="7492540" y="2114878"/>
            <a:ext cx="4366544" cy="274478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s://lh7-us.googleusercontent.com/lOEir2pWjC3Z1keEDqaEoSxHYcWzgLDjvktD6TdovbZ8-YVBXhz9hGXFUYOzwRsX6v7Is3sRE-k1acD7hyOJBYxez_oc3EjFE0I2M7oMf3gHfObQBnE4EPWX-iidfm4da15ewxc0rZ6L2xaoR9PF5JrN9w=s2048">
            <a:extLst>
              <a:ext uri="{FF2B5EF4-FFF2-40B4-BE49-F238E27FC236}">
                <a16:creationId xmlns:a16="http://schemas.microsoft.com/office/drawing/2014/main" id="{7C60CEDB-C003-4AF2-A888-8D1A142C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007" y="5283855"/>
            <a:ext cx="2194814" cy="10158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7-us.googleusercontent.com/x4uH2Sl6f9Ty-XuGpO9VcflQGiJlpE8yFUIttqNTa_rSla04Lg_BP07Hp-N-2DQsr7P_6IXR33d4fUR0rOy_Te11KloJ1L7Imv-rXHhyLVzSlw6I8IU069j0Grq-mMgdGdBqRbHfd3ESYYfoyTECirFtyg=s2048">
            <a:extLst>
              <a:ext uri="{FF2B5EF4-FFF2-40B4-BE49-F238E27FC236}">
                <a16:creationId xmlns:a16="http://schemas.microsoft.com/office/drawing/2014/main" id="{0467230F-6455-41E9-B0F9-CC398D1584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179" y="5300786"/>
            <a:ext cx="2404261" cy="10158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5172284-A491-4598-ACD4-D0BF8C4A4FD7}"/>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How much heat do icebergs take?</a:t>
            </a:r>
          </a:p>
        </p:txBody>
      </p:sp>
      <p:grpSp>
        <p:nvGrpSpPr>
          <p:cNvPr id="10" name="Group 9">
            <a:extLst>
              <a:ext uri="{FF2B5EF4-FFF2-40B4-BE49-F238E27FC236}">
                <a16:creationId xmlns:a16="http://schemas.microsoft.com/office/drawing/2014/main" id="{8FE1454D-83B1-46F0-A58A-F3F4134043AC}"/>
              </a:ext>
            </a:extLst>
          </p:cNvPr>
          <p:cNvGrpSpPr/>
          <p:nvPr/>
        </p:nvGrpSpPr>
        <p:grpSpPr>
          <a:xfrm>
            <a:off x="201336" y="1209851"/>
            <a:ext cx="5257129" cy="394604"/>
            <a:chOff x="201336" y="1209852"/>
            <a:chExt cx="5257129" cy="394604"/>
          </a:xfrm>
        </p:grpSpPr>
        <p:sp>
          <p:nvSpPr>
            <p:cNvPr id="12" name="TextBox 11">
              <a:extLst>
                <a:ext uri="{FF2B5EF4-FFF2-40B4-BE49-F238E27FC236}">
                  <a16:creationId xmlns:a16="http://schemas.microsoft.com/office/drawing/2014/main" id="{439C3177-9A10-41CB-9F48-A870A3BDF409}"/>
                </a:ext>
              </a:extLst>
            </p:cNvPr>
            <p:cNvSpPr txBox="1"/>
            <p:nvPr/>
          </p:nvSpPr>
          <p:spPr>
            <a:xfrm>
              <a:off x="201336" y="1235124"/>
              <a:ext cx="5257129" cy="369332"/>
            </a:xfrm>
            <a:prstGeom prst="rect">
              <a:avLst/>
            </a:prstGeom>
            <a:noFill/>
          </p:spPr>
          <p:txBody>
            <a:bodyPr wrap="square" rtlCol="0">
              <a:spAutoFit/>
            </a:bodyPr>
            <a:lstStyle/>
            <a:p>
              <a:endParaRPr lang="en-US" dirty="0">
                <a:solidFill>
                  <a:schemeClr val="bg1"/>
                </a:solidFill>
              </a:endParaRPr>
            </a:p>
          </p:txBody>
        </p:sp>
        <p:cxnSp>
          <p:nvCxnSpPr>
            <p:cNvPr id="13" name="Straight Connector 12">
              <a:extLst>
                <a:ext uri="{FF2B5EF4-FFF2-40B4-BE49-F238E27FC236}">
                  <a16:creationId xmlns:a16="http://schemas.microsoft.com/office/drawing/2014/main" id="{600F4552-3385-44EA-AA2E-7E734E6BD810}"/>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DBD86DD-F5AF-494F-BC06-CE2260012D8C}"/>
              </a:ext>
            </a:extLst>
          </p:cNvPr>
          <p:cNvGrpSpPr/>
          <p:nvPr/>
        </p:nvGrpSpPr>
        <p:grpSpPr>
          <a:xfrm>
            <a:off x="4879322" y="5808729"/>
            <a:ext cx="2433355" cy="495526"/>
            <a:chOff x="4687619" y="5040607"/>
            <a:chExt cx="2433355" cy="461665"/>
          </a:xfrm>
        </p:grpSpPr>
        <p:pic>
          <p:nvPicPr>
            <p:cNvPr id="14" name="Picture 2" descr="https://lh7-us.googleusercontent.com/CItZ5nJY-gEA9efX8X9TnLXAzL7LSDpgXxQ0Ee88Nt180mZ-zSXSGCgIVcwQ6rSW6EJTgxWBqvQ76ihja1mwYu0nF2VOzQD3DyGH7DNOFc3zxtUGUb_V4C_FYk5mxuuZv_WAneB7GMXVdUgqVeTdpo7PNw=s2048">
              <a:extLst>
                <a:ext uri="{FF2B5EF4-FFF2-40B4-BE49-F238E27FC236}">
                  <a16:creationId xmlns:a16="http://schemas.microsoft.com/office/drawing/2014/main" id="{90CA7816-2E91-40A0-8D7E-4B54135FE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52" t="54707" r="70884" b="38801"/>
            <a:stretch/>
          </p:blipFill>
          <p:spPr bwMode="auto">
            <a:xfrm>
              <a:off x="4687619" y="5040799"/>
              <a:ext cx="525818" cy="4614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ABD2FD-47E8-468C-B31C-342D14572CF1}"/>
                </a:ext>
              </a:extLst>
            </p:cNvPr>
            <p:cNvSpPr txBox="1"/>
            <p:nvPr/>
          </p:nvSpPr>
          <p:spPr>
            <a:xfrm>
              <a:off x="5213437" y="5040607"/>
              <a:ext cx="1907537" cy="461665"/>
            </a:xfrm>
            <a:prstGeom prst="rect">
              <a:avLst/>
            </a:prstGeom>
            <a:noFill/>
          </p:spPr>
          <p:txBody>
            <a:bodyPr wrap="square" rtlCol="0">
              <a:spAutoFit/>
            </a:bodyPr>
            <a:lstStyle/>
            <a:p>
              <a:r>
                <a:rPr lang="en-US" sz="2400" dirty="0"/>
                <a:t>≈ 1 km</a:t>
              </a:r>
              <a:r>
                <a:rPr lang="en-US" sz="2400" baseline="30000" dirty="0"/>
                <a:t>3 </a:t>
              </a:r>
              <a:r>
                <a:rPr lang="en-US" sz="2400" dirty="0"/>
                <a:t>yr</a:t>
              </a:r>
              <a:r>
                <a:rPr lang="en-US" sz="2400" baseline="30000" dirty="0"/>
                <a:t>-1</a:t>
              </a:r>
              <a:endParaRPr lang="en-US" sz="2400" dirty="0"/>
            </a:p>
          </p:txBody>
        </p:sp>
      </p:grpSp>
      <p:sp>
        <p:nvSpPr>
          <p:cNvPr id="5" name="Slide Number Placeholder 4">
            <a:extLst>
              <a:ext uri="{FF2B5EF4-FFF2-40B4-BE49-F238E27FC236}">
                <a16:creationId xmlns:a16="http://schemas.microsoft.com/office/drawing/2014/main" id="{32786577-41AD-410B-B305-EBA4E615A526}"/>
              </a:ext>
            </a:extLst>
          </p:cNvPr>
          <p:cNvSpPr>
            <a:spLocks noGrp="1"/>
          </p:cNvSpPr>
          <p:nvPr>
            <p:ph type="sldNum" sz="quarter" idx="12"/>
          </p:nvPr>
        </p:nvSpPr>
        <p:spPr/>
        <p:txBody>
          <a:bodyPr/>
          <a:lstStyle/>
          <a:p>
            <a:fld id="{99D969A1-0C5F-48CB-A9F7-3B5D04D9C8B0}" type="slidenum">
              <a:rPr lang="en-US" smtClean="0"/>
              <a:t>13</a:t>
            </a:fld>
            <a:endParaRPr lang="en-US"/>
          </a:p>
        </p:txBody>
      </p:sp>
      <p:sp>
        <p:nvSpPr>
          <p:cNvPr id="15" name="TextBox 14">
            <a:extLst>
              <a:ext uri="{FF2B5EF4-FFF2-40B4-BE49-F238E27FC236}">
                <a16:creationId xmlns:a16="http://schemas.microsoft.com/office/drawing/2014/main" id="{AF4C7850-F3F1-4851-8B48-EFCC0583DBA2}"/>
              </a:ext>
            </a:extLst>
          </p:cNvPr>
          <p:cNvSpPr txBox="1"/>
          <p:nvPr/>
        </p:nvSpPr>
        <p:spPr>
          <a:xfrm>
            <a:off x="370526" y="6488668"/>
            <a:ext cx="2362874" cy="369332"/>
          </a:xfrm>
          <a:prstGeom prst="rect">
            <a:avLst/>
          </a:prstGeom>
          <a:noFill/>
        </p:spPr>
        <p:txBody>
          <a:bodyPr wrap="square" rtlCol="0">
            <a:spAutoFit/>
          </a:bodyPr>
          <a:lstStyle/>
          <a:p>
            <a:r>
              <a:rPr lang="en-US" dirty="0"/>
              <a:t>Shahin et al., in prep b</a:t>
            </a:r>
          </a:p>
        </p:txBody>
      </p:sp>
      <p:sp>
        <p:nvSpPr>
          <p:cNvPr id="16" name="TextBox 15">
            <a:extLst>
              <a:ext uri="{FF2B5EF4-FFF2-40B4-BE49-F238E27FC236}">
                <a16:creationId xmlns:a16="http://schemas.microsoft.com/office/drawing/2014/main" id="{970DBBB5-29F4-457D-91E6-35C00E0A8A1C}"/>
              </a:ext>
            </a:extLst>
          </p:cNvPr>
          <p:cNvSpPr txBox="1"/>
          <p:nvPr/>
        </p:nvSpPr>
        <p:spPr>
          <a:xfrm>
            <a:off x="4522520" y="4805391"/>
            <a:ext cx="3146959" cy="307777"/>
          </a:xfrm>
          <a:prstGeom prst="rect">
            <a:avLst/>
          </a:prstGeom>
          <a:noFill/>
        </p:spPr>
        <p:txBody>
          <a:bodyPr wrap="square" rtlCol="0">
            <a:spAutoFit/>
          </a:bodyPr>
          <a:lstStyle/>
          <a:p>
            <a:r>
              <a:rPr lang="en-US" sz="1400" dirty="0"/>
              <a:t>x4 heat and salt transfer coefficients </a:t>
            </a:r>
          </a:p>
        </p:txBody>
      </p:sp>
    </p:spTree>
    <p:extLst>
      <p:ext uri="{BB962C8B-B14F-4D97-AF65-F5344CB8AC3E}">
        <p14:creationId xmlns:p14="http://schemas.microsoft.com/office/powerpoint/2010/main" val="2425562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7-us.googleusercontent.com/CvmXN-XIvMxPmICCUHyLkVTkeol0sGgdhGyeO63JUV5n2wsUmA0jd6RyhcXbrZxizcCoEacbA6Jhij0EELq5vAMbzNmIHVKdS5LuEnneP4JwLrBpb8B56xmyLWSPyjdQApkKxeCnUtwaKsMV34AeqeX5GA=s2048">
            <a:extLst>
              <a:ext uri="{FF2B5EF4-FFF2-40B4-BE49-F238E27FC236}">
                <a16:creationId xmlns:a16="http://schemas.microsoft.com/office/drawing/2014/main" id="{27AB0549-D102-4BD1-8E4F-68810AF89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515" y="1674028"/>
            <a:ext cx="5726967" cy="47733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7-us.googleusercontent.com/BtCyADwdTbffOivYwrQbolVoyU21ntIzQtyURyJmzTswolF2SpiXZUMC6ri4IQ8kh9BfDy_nY2oF_1ctnyscCTYuz0XM6G9LqrovMCUyMT3a3a1p0Q6nSDVf01X7ocWqMQJqaE4ZztUND_GLtpkEWxDp7w=s2048">
            <a:extLst>
              <a:ext uri="{FF2B5EF4-FFF2-40B4-BE49-F238E27FC236}">
                <a16:creationId xmlns:a16="http://schemas.microsoft.com/office/drawing/2014/main" id="{F5048ADD-DBC4-4DF3-AD4D-04A2928926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68" t="91898" r="22738" b="-602"/>
          <a:stretch/>
        </p:blipFill>
        <p:spPr bwMode="auto">
          <a:xfrm>
            <a:off x="3962764" y="6398914"/>
            <a:ext cx="4266467" cy="51024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E9640B1-AAE0-4F76-A18D-BCF2AF5EA287}"/>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Parameter space of iceberg </a:t>
            </a:r>
            <a:r>
              <a:rPr lang="en-US" dirty="0" err="1">
                <a:solidFill>
                  <a:schemeClr val="bg1"/>
                </a:solidFill>
              </a:rPr>
              <a:t>heatflux</a:t>
            </a:r>
            <a:endParaRPr lang="en-US" dirty="0">
              <a:solidFill>
                <a:schemeClr val="bg1"/>
              </a:solidFill>
            </a:endParaRPr>
          </a:p>
        </p:txBody>
      </p:sp>
      <p:grpSp>
        <p:nvGrpSpPr>
          <p:cNvPr id="11" name="Group 10">
            <a:extLst>
              <a:ext uri="{FF2B5EF4-FFF2-40B4-BE49-F238E27FC236}">
                <a16:creationId xmlns:a16="http://schemas.microsoft.com/office/drawing/2014/main" id="{1E54FE73-0B54-45E8-AE4A-2987E72C8C95}"/>
              </a:ext>
            </a:extLst>
          </p:cNvPr>
          <p:cNvGrpSpPr/>
          <p:nvPr/>
        </p:nvGrpSpPr>
        <p:grpSpPr>
          <a:xfrm>
            <a:off x="201336" y="1209851"/>
            <a:ext cx="5257129" cy="394604"/>
            <a:chOff x="201336" y="1209852"/>
            <a:chExt cx="5257129" cy="394604"/>
          </a:xfrm>
        </p:grpSpPr>
        <p:sp>
          <p:nvSpPr>
            <p:cNvPr id="12" name="TextBox 11">
              <a:extLst>
                <a:ext uri="{FF2B5EF4-FFF2-40B4-BE49-F238E27FC236}">
                  <a16:creationId xmlns:a16="http://schemas.microsoft.com/office/drawing/2014/main" id="{E6DE173F-CB3D-4EFF-A4BA-08FF4922712A}"/>
                </a:ext>
              </a:extLst>
            </p:cNvPr>
            <p:cNvSpPr txBox="1"/>
            <p:nvPr/>
          </p:nvSpPr>
          <p:spPr>
            <a:xfrm>
              <a:off x="201336" y="1235124"/>
              <a:ext cx="5257129" cy="369332"/>
            </a:xfrm>
            <a:prstGeom prst="rect">
              <a:avLst/>
            </a:prstGeom>
            <a:noFill/>
          </p:spPr>
          <p:txBody>
            <a:bodyPr wrap="square" rtlCol="0">
              <a:spAutoFit/>
            </a:bodyPr>
            <a:lstStyle/>
            <a:p>
              <a:endParaRPr lang="en-US" dirty="0">
                <a:solidFill>
                  <a:schemeClr val="bg1"/>
                </a:solidFill>
              </a:endParaRPr>
            </a:p>
          </p:txBody>
        </p:sp>
        <p:cxnSp>
          <p:nvCxnSpPr>
            <p:cNvPr id="13" name="Straight Connector 12">
              <a:extLst>
                <a:ext uri="{FF2B5EF4-FFF2-40B4-BE49-F238E27FC236}">
                  <a16:creationId xmlns:a16="http://schemas.microsoft.com/office/drawing/2014/main" id="{A39EEB3E-932F-4A29-BCD9-62D8A4149263}"/>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80A245F3-5A56-4098-BB5E-001FA0AB9EDE}"/>
              </a:ext>
            </a:extLst>
          </p:cNvPr>
          <p:cNvSpPr>
            <a:spLocks noGrp="1"/>
          </p:cNvSpPr>
          <p:nvPr>
            <p:ph type="sldNum" sz="quarter" idx="12"/>
          </p:nvPr>
        </p:nvSpPr>
        <p:spPr/>
        <p:txBody>
          <a:bodyPr/>
          <a:lstStyle/>
          <a:p>
            <a:fld id="{99D969A1-0C5F-48CB-A9F7-3B5D04D9C8B0}" type="slidenum">
              <a:rPr lang="en-US" smtClean="0"/>
              <a:t>14</a:t>
            </a:fld>
            <a:endParaRPr lang="en-US"/>
          </a:p>
        </p:txBody>
      </p:sp>
      <p:sp>
        <p:nvSpPr>
          <p:cNvPr id="3" name="Rectangle 2">
            <a:extLst>
              <a:ext uri="{FF2B5EF4-FFF2-40B4-BE49-F238E27FC236}">
                <a16:creationId xmlns:a16="http://schemas.microsoft.com/office/drawing/2014/main" id="{DA4CBD8C-55B4-4465-9D52-A6A6C4E0C6E4}"/>
              </a:ext>
            </a:extLst>
          </p:cNvPr>
          <p:cNvSpPr/>
          <p:nvPr/>
        </p:nvSpPr>
        <p:spPr>
          <a:xfrm>
            <a:off x="4875245" y="2512118"/>
            <a:ext cx="1924493" cy="6811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D3DE2E-B02F-4475-8D1E-0C5FC8F622DD}"/>
              </a:ext>
            </a:extLst>
          </p:cNvPr>
          <p:cNvSpPr/>
          <p:nvPr/>
        </p:nvSpPr>
        <p:spPr>
          <a:xfrm>
            <a:off x="5676231" y="5478332"/>
            <a:ext cx="1924493" cy="510240"/>
          </a:xfrm>
          <a:prstGeom prst="rect">
            <a:avLst/>
          </a:prstGeom>
          <a:noFill/>
          <a:ln w="38100">
            <a:solidFill>
              <a:srgbClr val="FF7F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E56790-4EB4-48AD-9E43-5C9E669DD690}"/>
              </a:ext>
            </a:extLst>
          </p:cNvPr>
          <p:cNvSpPr/>
          <p:nvPr/>
        </p:nvSpPr>
        <p:spPr>
          <a:xfrm>
            <a:off x="4455042" y="4332548"/>
            <a:ext cx="2434856" cy="681166"/>
          </a:xfrm>
          <a:prstGeom prst="rect">
            <a:avLst/>
          </a:prstGeom>
          <a:noFill/>
          <a:ln w="38100">
            <a:solidFill>
              <a:srgbClr val="D62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F4EE53-F40B-4DC6-934E-7885DC2F5033}"/>
              </a:ext>
            </a:extLst>
          </p:cNvPr>
          <p:cNvSpPr/>
          <p:nvPr/>
        </p:nvSpPr>
        <p:spPr>
          <a:xfrm>
            <a:off x="3962766" y="4504931"/>
            <a:ext cx="1162127" cy="681166"/>
          </a:xfrm>
          <a:prstGeom prst="rect">
            <a:avLst/>
          </a:prstGeom>
          <a:noFill/>
          <a:ln w="38100">
            <a:solidFill>
              <a:srgbClr val="2D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D9BDD24-5F50-4156-92F3-A7B963847742}"/>
              </a:ext>
            </a:extLst>
          </p:cNvPr>
          <p:cNvSpPr txBox="1"/>
          <p:nvPr/>
        </p:nvSpPr>
        <p:spPr>
          <a:xfrm>
            <a:off x="370526" y="6488668"/>
            <a:ext cx="2362874" cy="369332"/>
          </a:xfrm>
          <a:prstGeom prst="rect">
            <a:avLst/>
          </a:prstGeom>
          <a:noFill/>
        </p:spPr>
        <p:txBody>
          <a:bodyPr wrap="square" rtlCol="0">
            <a:spAutoFit/>
          </a:bodyPr>
          <a:lstStyle/>
          <a:p>
            <a:r>
              <a:rPr lang="en-US" dirty="0"/>
              <a:t>Shahin et al., in prep b</a:t>
            </a:r>
          </a:p>
        </p:txBody>
      </p:sp>
      <p:sp>
        <p:nvSpPr>
          <p:cNvPr id="4" name="TextBox 3">
            <a:extLst>
              <a:ext uri="{FF2B5EF4-FFF2-40B4-BE49-F238E27FC236}">
                <a16:creationId xmlns:a16="http://schemas.microsoft.com/office/drawing/2014/main" id="{D296CB2B-99BD-4E55-BB2B-407F9BCF30F6}"/>
              </a:ext>
            </a:extLst>
          </p:cNvPr>
          <p:cNvSpPr txBox="1"/>
          <p:nvPr/>
        </p:nvSpPr>
        <p:spPr>
          <a:xfrm>
            <a:off x="9412357" y="2305878"/>
            <a:ext cx="2415208" cy="646331"/>
          </a:xfrm>
          <a:prstGeom prst="rect">
            <a:avLst/>
          </a:prstGeom>
          <a:noFill/>
        </p:spPr>
        <p:txBody>
          <a:bodyPr wrap="square" rtlCol="0">
            <a:spAutoFit/>
          </a:bodyPr>
          <a:lstStyle/>
          <a:p>
            <a:r>
              <a:rPr lang="en-US" dirty="0"/>
              <a:t>Fixed fjord velocity at 0.35 cm s</a:t>
            </a:r>
            <a:r>
              <a:rPr lang="en-US" baseline="30000" dirty="0"/>
              <a:t>-1</a:t>
            </a:r>
          </a:p>
        </p:txBody>
      </p:sp>
    </p:spTree>
    <p:extLst>
      <p:ext uri="{BB962C8B-B14F-4D97-AF65-F5344CB8AC3E}">
        <p14:creationId xmlns:p14="http://schemas.microsoft.com/office/powerpoint/2010/main" val="321690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13B7DA-F7E9-488D-846B-EDB5378B2DF7}"/>
              </a:ext>
            </a:extLst>
          </p:cNvPr>
          <p:cNvSpPr>
            <a:spLocks noGrp="1"/>
          </p:cNvSpPr>
          <p:nvPr>
            <p:ph idx="1"/>
          </p:nvPr>
        </p:nvSpPr>
        <p:spPr/>
        <p:txBody>
          <a:bodyPr/>
          <a:lstStyle/>
          <a:p>
            <a:r>
              <a:rPr lang="en-US" dirty="0"/>
              <a:t>Icebergs can modify warm Atlantic waters by ~28%, reducing the impacts of submarine melting </a:t>
            </a:r>
          </a:p>
          <a:p>
            <a:r>
              <a:rPr lang="en-US" dirty="0"/>
              <a:t>Calving style can also influence iceberg size, therefore submarine melting  </a:t>
            </a:r>
          </a:p>
          <a:p>
            <a:r>
              <a:rPr lang="en-US" dirty="0"/>
              <a:t>Ice volume within the mélange around the Greenland ice sheet can vary substantially </a:t>
            </a:r>
          </a:p>
          <a:p>
            <a:r>
              <a:rPr lang="en-US" dirty="0"/>
              <a:t>We should think of mélange beyond a buttressing force</a:t>
            </a:r>
          </a:p>
          <a:p>
            <a:pPr marL="0" indent="0">
              <a:buNone/>
            </a:pPr>
            <a:endParaRPr lang="en-US" dirty="0"/>
          </a:p>
          <a:p>
            <a:endParaRPr lang="en-US"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4277B528-AA09-432D-AAF4-E2DA469322B9}"/>
              </a:ext>
            </a:extLst>
          </p:cNvPr>
          <p:cNvSpPr>
            <a:spLocks noGrp="1"/>
          </p:cNvSpPr>
          <p:nvPr>
            <p:ph type="sldNum" sz="quarter" idx="12"/>
          </p:nvPr>
        </p:nvSpPr>
        <p:spPr/>
        <p:txBody>
          <a:bodyPr/>
          <a:lstStyle/>
          <a:p>
            <a:fld id="{99D969A1-0C5F-48CB-A9F7-3B5D04D9C8B0}" type="slidenum">
              <a:rPr lang="en-US" smtClean="0"/>
              <a:t>15</a:t>
            </a:fld>
            <a:endParaRPr lang="en-US"/>
          </a:p>
        </p:txBody>
      </p:sp>
      <p:sp>
        <p:nvSpPr>
          <p:cNvPr id="5" name="Title 1">
            <a:extLst>
              <a:ext uri="{FF2B5EF4-FFF2-40B4-BE49-F238E27FC236}">
                <a16:creationId xmlns:a16="http://schemas.microsoft.com/office/drawing/2014/main" id="{7BE414E5-92C2-4692-88A6-20AB71B3F845}"/>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Conclusions</a:t>
            </a:r>
            <a:endParaRPr lang="en-US" dirty="0">
              <a:solidFill>
                <a:schemeClr val="bg1"/>
              </a:solidFill>
            </a:endParaRPr>
          </a:p>
        </p:txBody>
      </p:sp>
    </p:spTree>
    <p:extLst>
      <p:ext uri="{BB962C8B-B14F-4D97-AF65-F5344CB8AC3E}">
        <p14:creationId xmlns:p14="http://schemas.microsoft.com/office/powerpoint/2010/main" val="10960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10CAC-625D-4623-82D5-7CB82588AF09}"/>
              </a:ext>
            </a:extLst>
          </p:cNvPr>
          <p:cNvSpPr>
            <a:spLocks noGrp="1"/>
          </p:cNvSpPr>
          <p:nvPr>
            <p:ph idx="1"/>
          </p:nvPr>
        </p:nvSpPr>
        <p:spPr/>
        <p:txBody>
          <a:bodyPr/>
          <a:lstStyle/>
          <a:p>
            <a:r>
              <a:rPr lang="en-US" dirty="0"/>
              <a:t>Apply SAM to image stacks (time series) of mélange images</a:t>
            </a:r>
          </a:p>
          <a:p>
            <a:r>
              <a:rPr lang="en-US" dirty="0"/>
              <a:t>Force iceberg geometries to either be all cones (minimum) or all cubes (maximum)</a:t>
            </a:r>
          </a:p>
          <a:p>
            <a:r>
              <a:rPr lang="en-US" dirty="0"/>
              <a:t>Host model outputs and iceberg detections in cloud-optimized formats </a:t>
            </a:r>
          </a:p>
        </p:txBody>
      </p:sp>
      <p:sp>
        <p:nvSpPr>
          <p:cNvPr id="4" name="Slide Number Placeholder 3">
            <a:extLst>
              <a:ext uri="{FF2B5EF4-FFF2-40B4-BE49-F238E27FC236}">
                <a16:creationId xmlns:a16="http://schemas.microsoft.com/office/drawing/2014/main" id="{872EB4FF-C620-4D5A-8A24-20CE4175A405}"/>
              </a:ext>
            </a:extLst>
          </p:cNvPr>
          <p:cNvSpPr>
            <a:spLocks noGrp="1"/>
          </p:cNvSpPr>
          <p:nvPr>
            <p:ph type="sldNum" sz="quarter" idx="12"/>
          </p:nvPr>
        </p:nvSpPr>
        <p:spPr/>
        <p:txBody>
          <a:bodyPr/>
          <a:lstStyle/>
          <a:p>
            <a:fld id="{99D969A1-0C5F-48CB-A9F7-3B5D04D9C8B0}" type="slidenum">
              <a:rPr lang="en-US" smtClean="0"/>
              <a:t>16</a:t>
            </a:fld>
            <a:endParaRPr lang="en-US"/>
          </a:p>
        </p:txBody>
      </p:sp>
      <p:sp>
        <p:nvSpPr>
          <p:cNvPr id="5" name="Title 1">
            <a:extLst>
              <a:ext uri="{FF2B5EF4-FFF2-40B4-BE49-F238E27FC236}">
                <a16:creationId xmlns:a16="http://schemas.microsoft.com/office/drawing/2014/main" id="{81BEE1B3-2C13-472A-A34E-0A2ABBE80092}"/>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Future work</a:t>
            </a:r>
          </a:p>
        </p:txBody>
      </p:sp>
    </p:spTree>
    <p:extLst>
      <p:ext uri="{BB962C8B-B14F-4D97-AF65-F5344CB8AC3E}">
        <p14:creationId xmlns:p14="http://schemas.microsoft.com/office/powerpoint/2010/main" val="9869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A3DB-2694-4987-A300-9D4862E2E83C}"/>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213873A9-390E-44C6-8144-A094AD0C721E}"/>
              </a:ext>
            </a:extLst>
          </p:cNvPr>
          <p:cNvSpPr>
            <a:spLocks noGrp="1"/>
          </p:cNvSpPr>
          <p:nvPr>
            <p:ph type="sldNum" sz="quarter" idx="12"/>
          </p:nvPr>
        </p:nvSpPr>
        <p:spPr/>
        <p:txBody>
          <a:bodyPr/>
          <a:lstStyle/>
          <a:p>
            <a:fld id="{99D969A1-0C5F-48CB-A9F7-3B5D04D9C8B0}" type="slidenum">
              <a:rPr lang="en-US" smtClean="0"/>
              <a:t>17</a:t>
            </a:fld>
            <a:endParaRPr lang="en-US"/>
          </a:p>
        </p:txBody>
      </p:sp>
      <p:sp>
        <p:nvSpPr>
          <p:cNvPr id="4" name="TextBox 3">
            <a:extLst>
              <a:ext uri="{FF2B5EF4-FFF2-40B4-BE49-F238E27FC236}">
                <a16:creationId xmlns:a16="http://schemas.microsoft.com/office/drawing/2014/main" id="{E3D5E22F-EA64-44ED-B1C3-A70FA064ED38}"/>
              </a:ext>
            </a:extLst>
          </p:cNvPr>
          <p:cNvSpPr txBox="1"/>
          <p:nvPr/>
        </p:nvSpPr>
        <p:spPr>
          <a:xfrm>
            <a:off x="59633" y="4631634"/>
            <a:ext cx="4055166" cy="523220"/>
          </a:xfrm>
          <a:prstGeom prst="rect">
            <a:avLst/>
          </a:prstGeom>
          <a:noFill/>
        </p:spPr>
        <p:txBody>
          <a:bodyPr wrap="square" rtlCol="0">
            <a:spAutoFit/>
          </a:bodyPr>
          <a:lstStyle/>
          <a:p>
            <a:r>
              <a:rPr lang="en-US" sz="2800" dirty="0"/>
              <a:t>📧 shahinmg@ku.edu</a:t>
            </a:r>
          </a:p>
        </p:txBody>
      </p:sp>
      <p:pic>
        <p:nvPicPr>
          <p:cNvPr id="7" name="Picture 6">
            <a:extLst>
              <a:ext uri="{FF2B5EF4-FFF2-40B4-BE49-F238E27FC236}">
                <a16:creationId xmlns:a16="http://schemas.microsoft.com/office/drawing/2014/main" id="{C589DBD9-88F5-4C1C-8ED7-3EF54A069707}"/>
              </a:ext>
            </a:extLst>
          </p:cNvPr>
          <p:cNvPicPr/>
          <p:nvPr/>
        </p:nvPicPr>
        <p:blipFill>
          <a:blip r:embed="rId3"/>
          <a:stretch/>
        </p:blipFill>
        <p:spPr>
          <a:xfrm>
            <a:off x="59633" y="5259185"/>
            <a:ext cx="730440" cy="730440"/>
          </a:xfrm>
          <a:prstGeom prst="rect">
            <a:avLst/>
          </a:prstGeom>
          <a:ln>
            <a:noFill/>
          </a:ln>
        </p:spPr>
      </p:pic>
      <p:sp>
        <p:nvSpPr>
          <p:cNvPr id="6" name="TextBox 5">
            <a:extLst>
              <a:ext uri="{FF2B5EF4-FFF2-40B4-BE49-F238E27FC236}">
                <a16:creationId xmlns:a16="http://schemas.microsoft.com/office/drawing/2014/main" id="{F127458F-2EFB-4052-A593-8E8C7AD9B910}"/>
              </a:ext>
            </a:extLst>
          </p:cNvPr>
          <p:cNvSpPr txBox="1"/>
          <p:nvPr/>
        </p:nvSpPr>
        <p:spPr>
          <a:xfrm>
            <a:off x="638161" y="5362795"/>
            <a:ext cx="4055166" cy="523220"/>
          </a:xfrm>
          <a:prstGeom prst="rect">
            <a:avLst/>
          </a:prstGeom>
          <a:noFill/>
        </p:spPr>
        <p:txBody>
          <a:bodyPr wrap="square" rtlCol="0">
            <a:spAutoFit/>
          </a:bodyPr>
          <a:lstStyle/>
          <a:p>
            <a:r>
              <a:rPr lang="en-US" sz="2800" dirty="0"/>
              <a:t>@</a:t>
            </a:r>
            <a:r>
              <a:rPr lang="en-US" sz="2800" dirty="0" err="1"/>
              <a:t>laserglaciers</a:t>
            </a:r>
            <a:endParaRPr lang="en-US" sz="2800" dirty="0"/>
          </a:p>
        </p:txBody>
      </p:sp>
    </p:spTree>
    <p:extLst>
      <p:ext uri="{BB962C8B-B14F-4D97-AF65-F5344CB8AC3E}">
        <p14:creationId xmlns:p14="http://schemas.microsoft.com/office/powerpoint/2010/main" val="38896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1DF607-2F47-4C15-8FD9-6FBD570703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64485" y="1976204"/>
            <a:ext cx="7863030" cy="4422955"/>
          </a:xfrm>
        </p:spPr>
      </p:pic>
      <p:sp>
        <p:nvSpPr>
          <p:cNvPr id="2" name="Title 1">
            <a:extLst>
              <a:ext uri="{FF2B5EF4-FFF2-40B4-BE49-F238E27FC236}">
                <a16:creationId xmlns:a16="http://schemas.microsoft.com/office/drawing/2014/main" id="{0FC77586-410C-43A7-AD98-69D85C7145B7}"/>
              </a:ext>
            </a:extLst>
          </p:cNvPr>
          <p:cNvSpPr>
            <a:spLocks noGrp="1"/>
          </p:cNvSpPr>
          <p:nvPr>
            <p:ph type="title"/>
          </p:nvPr>
        </p:nvSpPr>
        <p:spPr>
          <a:xfrm>
            <a:off x="0" y="1"/>
            <a:ext cx="12192000" cy="1690688"/>
          </a:xfrm>
          <a:solidFill>
            <a:schemeClr val="tx1"/>
          </a:solidFill>
        </p:spPr>
        <p:txBody>
          <a:bodyPr/>
          <a:lstStyle/>
          <a:p>
            <a:r>
              <a:rPr lang="en-US" dirty="0">
                <a:solidFill>
                  <a:schemeClr val="bg1"/>
                </a:solidFill>
              </a:rPr>
              <a:t>The Greenland Ice Sheet</a:t>
            </a:r>
          </a:p>
        </p:txBody>
      </p:sp>
      <p:pic>
        <p:nvPicPr>
          <p:cNvPr id="8" name="Picture 7">
            <a:extLst>
              <a:ext uri="{FF2B5EF4-FFF2-40B4-BE49-F238E27FC236}">
                <a16:creationId xmlns:a16="http://schemas.microsoft.com/office/drawing/2014/main" id="{CA3C588E-D820-4DA2-855B-AC48E0E8575C}"/>
              </a:ext>
            </a:extLst>
          </p:cNvPr>
          <p:cNvPicPr>
            <a:picLocks noChangeAspect="1"/>
          </p:cNvPicPr>
          <p:nvPr/>
        </p:nvPicPr>
        <p:blipFill rotWithShape="1">
          <a:blip r:embed="rId4">
            <a:extLst>
              <a:ext uri="{28A0092B-C50C-407E-A947-70E740481C1C}">
                <a14:useLocalDpi xmlns:a14="http://schemas.microsoft.com/office/drawing/2010/main" val="0"/>
              </a:ext>
            </a:extLst>
          </a:blip>
          <a:srcRect b="53027"/>
          <a:stretch/>
        </p:blipFill>
        <p:spPr>
          <a:xfrm>
            <a:off x="8850969" y="2036720"/>
            <a:ext cx="2548640" cy="1788057"/>
          </a:xfrm>
          <a:prstGeom prst="rect">
            <a:avLst/>
          </a:prstGeom>
        </p:spPr>
      </p:pic>
      <p:pic>
        <p:nvPicPr>
          <p:cNvPr id="4" name="Picture 3">
            <a:extLst>
              <a:ext uri="{FF2B5EF4-FFF2-40B4-BE49-F238E27FC236}">
                <a16:creationId xmlns:a16="http://schemas.microsoft.com/office/drawing/2014/main" id="{A5EBD7FD-7B5E-4CB8-ACF3-C82788792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839" y="4303852"/>
            <a:ext cx="3375151" cy="1898523"/>
          </a:xfrm>
          <a:prstGeom prst="rect">
            <a:avLst/>
          </a:prstGeom>
        </p:spPr>
      </p:pic>
      <p:pic>
        <p:nvPicPr>
          <p:cNvPr id="7" name="Picture 6">
            <a:extLst>
              <a:ext uri="{FF2B5EF4-FFF2-40B4-BE49-F238E27FC236}">
                <a16:creationId xmlns:a16="http://schemas.microsoft.com/office/drawing/2014/main" id="{67379ABA-A513-43FB-9D83-0ADF552ADB83}"/>
              </a:ext>
            </a:extLst>
          </p:cNvPr>
          <p:cNvPicPr>
            <a:picLocks noChangeAspect="1"/>
          </p:cNvPicPr>
          <p:nvPr/>
        </p:nvPicPr>
        <p:blipFill rotWithShape="1">
          <a:blip r:embed="rId6">
            <a:extLst>
              <a:ext uri="{28A0092B-C50C-407E-A947-70E740481C1C}">
                <a14:useLocalDpi xmlns:a14="http://schemas.microsoft.com/office/drawing/2010/main" val="0"/>
              </a:ext>
            </a:extLst>
          </a:blip>
          <a:srcRect l="4471" r="62198"/>
          <a:stretch/>
        </p:blipFill>
        <p:spPr>
          <a:xfrm>
            <a:off x="2469704" y="1931469"/>
            <a:ext cx="2669889" cy="4505790"/>
          </a:xfrm>
          <a:prstGeom prst="rect">
            <a:avLst/>
          </a:prstGeom>
        </p:spPr>
      </p:pic>
      <p:pic>
        <p:nvPicPr>
          <p:cNvPr id="11" name="Picture 10">
            <a:extLst>
              <a:ext uri="{FF2B5EF4-FFF2-40B4-BE49-F238E27FC236}">
                <a16:creationId xmlns:a16="http://schemas.microsoft.com/office/drawing/2014/main" id="{3FC7B108-7582-4261-BCA7-B97B1A5B98E7}"/>
              </a:ext>
            </a:extLst>
          </p:cNvPr>
          <p:cNvPicPr>
            <a:picLocks noChangeAspect="1"/>
          </p:cNvPicPr>
          <p:nvPr/>
        </p:nvPicPr>
        <p:blipFill rotWithShape="1">
          <a:blip r:embed="rId7">
            <a:extLst>
              <a:ext uri="{28A0092B-C50C-407E-A947-70E740481C1C}">
                <a14:useLocalDpi xmlns:a14="http://schemas.microsoft.com/office/drawing/2010/main" val="0"/>
              </a:ext>
            </a:extLst>
          </a:blip>
          <a:srcRect l="53013" t="27876" r="3458" b="30828"/>
          <a:stretch/>
        </p:blipFill>
        <p:spPr>
          <a:xfrm>
            <a:off x="6341402" y="3214926"/>
            <a:ext cx="3418994" cy="1824548"/>
          </a:xfrm>
          <a:prstGeom prst="rect">
            <a:avLst/>
          </a:prstGeom>
        </p:spPr>
      </p:pic>
      <p:grpSp>
        <p:nvGrpSpPr>
          <p:cNvPr id="13" name="Group 12">
            <a:extLst>
              <a:ext uri="{FF2B5EF4-FFF2-40B4-BE49-F238E27FC236}">
                <a16:creationId xmlns:a16="http://schemas.microsoft.com/office/drawing/2014/main" id="{B25DA9DE-7FFC-4A04-B73F-0F4EB4525F04}"/>
              </a:ext>
            </a:extLst>
          </p:cNvPr>
          <p:cNvGrpSpPr/>
          <p:nvPr/>
        </p:nvGrpSpPr>
        <p:grpSpPr>
          <a:xfrm>
            <a:off x="201336" y="1209852"/>
            <a:ext cx="1451295" cy="394604"/>
            <a:chOff x="201336" y="1209852"/>
            <a:chExt cx="1451295" cy="394604"/>
          </a:xfrm>
        </p:grpSpPr>
        <p:sp>
          <p:nvSpPr>
            <p:cNvPr id="3" name="TextBox 2">
              <a:extLst>
                <a:ext uri="{FF2B5EF4-FFF2-40B4-BE49-F238E27FC236}">
                  <a16:creationId xmlns:a16="http://schemas.microsoft.com/office/drawing/2014/main" id="{04C0E429-8712-4459-819C-C12A17BD1018}"/>
                </a:ext>
              </a:extLst>
            </p:cNvPr>
            <p:cNvSpPr txBox="1"/>
            <p:nvPr/>
          </p:nvSpPr>
          <p:spPr>
            <a:xfrm>
              <a:off x="201336" y="1235124"/>
              <a:ext cx="1451295" cy="369332"/>
            </a:xfrm>
            <a:prstGeom prst="rect">
              <a:avLst/>
            </a:prstGeom>
            <a:noFill/>
          </p:spPr>
          <p:txBody>
            <a:bodyPr wrap="square" rtlCol="0">
              <a:spAutoFit/>
            </a:bodyPr>
            <a:lstStyle/>
            <a:p>
              <a:r>
                <a:rPr lang="en-US" dirty="0">
                  <a:solidFill>
                    <a:schemeClr val="bg1"/>
                  </a:solidFill>
                </a:rPr>
                <a:t>rapid change</a:t>
              </a:r>
            </a:p>
          </p:txBody>
        </p:sp>
        <p:cxnSp>
          <p:nvCxnSpPr>
            <p:cNvPr id="10" name="Straight Connector 9">
              <a:extLst>
                <a:ext uri="{FF2B5EF4-FFF2-40B4-BE49-F238E27FC236}">
                  <a16:creationId xmlns:a16="http://schemas.microsoft.com/office/drawing/2014/main" id="{894C0B39-C476-4093-88F0-7111DE13D83C}"/>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0FA257C2-371C-4311-BDD3-53CA1B80BFFF}"/>
                  </a:ext>
                </a:extLst>
              </p14:cNvPr>
              <p14:cNvContentPartPr/>
              <p14:nvPr/>
            </p14:nvContentPartPr>
            <p14:xfrm rot="12548244">
              <a:off x="6795841" y="2741187"/>
              <a:ext cx="1438017" cy="1465972"/>
            </p14:xfrm>
          </p:contentPart>
        </mc:Choice>
        <mc:Fallback xmlns="">
          <p:pic>
            <p:nvPicPr>
              <p:cNvPr id="15" name="Ink 14">
                <a:extLst>
                  <a:ext uri="{FF2B5EF4-FFF2-40B4-BE49-F238E27FC236}">
                    <a16:creationId xmlns:a16="http://schemas.microsoft.com/office/drawing/2014/main" id="{0FA257C2-371C-4311-BDD3-53CA1B80BFFF}"/>
                  </a:ext>
                </a:extLst>
              </p:cNvPr>
              <p:cNvPicPr/>
              <p:nvPr/>
            </p:nvPicPr>
            <p:blipFill>
              <a:blip r:embed="rId9"/>
              <a:stretch>
                <a:fillRect/>
              </a:stretch>
            </p:blipFill>
            <p:spPr>
              <a:xfrm rot="12548244">
                <a:off x="6759846" y="2705195"/>
                <a:ext cx="1509648" cy="1537597"/>
              </a:xfrm>
              <a:prstGeom prst="rect">
                <a:avLst/>
              </a:prstGeom>
            </p:spPr>
          </p:pic>
        </mc:Fallback>
      </mc:AlternateContent>
      <p:grpSp>
        <p:nvGrpSpPr>
          <p:cNvPr id="12" name="Group 11">
            <a:extLst>
              <a:ext uri="{FF2B5EF4-FFF2-40B4-BE49-F238E27FC236}">
                <a16:creationId xmlns:a16="http://schemas.microsoft.com/office/drawing/2014/main" id="{BD49E902-BB6F-4C39-B0D8-7326340DDFD4}"/>
              </a:ext>
            </a:extLst>
          </p:cNvPr>
          <p:cNvGrpSpPr/>
          <p:nvPr/>
        </p:nvGrpSpPr>
        <p:grpSpPr>
          <a:xfrm>
            <a:off x="2371673" y="3177576"/>
            <a:ext cx="4502874" cy="3148815"/>
            <a:chOff x="3670656" y="1796329"/>
            <a:chExt cx="4502874" cy="3148815"/>
          </a:xfrm>
        </p:grpSpPr>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9E311DD7-CE21-4685-ABCE-79D27C6E93AD}"/>
                    </a:ext>
                  </a:extLst>
                </p14:cNvPr>
                <p14:cNvContentPartPr/>
                <p14:nvPr/>
              </p14:nvContentPartPr>
              <p14:xfrm>
                <a:off x="4291650" y="1796329"/>
                <a:ext cx="3881880" cy="2551680"/>
              </p14:xfrm>
            </p:contentPart>
          </mc:Choice>
          <mc:Fallback xmlns="">
            <p:pic>
              <p:nvPicPr>
                <p:cNvPr id="14" name="Ink 13">
                  <a:extLst>
                    <a:ext uri="{FF2B5EF4-FFF2-40B4-BE49-F238E27FC236}">
                      <a16:creationId xmlns:a16="http://schemas.microsoft.com/office/drawing/2014/main" id="{9E311DD7-CE21-4685-ABCE-79D27C6E93AD}"/>
                    </a:ext>
                  </a:extLst>
                </p:cNvPr>
                <p:cNvPicPr/>
                <p:nvPr/>
              </p:nvPicPr>
              <p:blipFill>
                <a:blip r:embed="rId24"/>
                <a:stretch>
                  <a:fillRect/>
                </a:stretch>
              </p:blipFill>
              <p:spPr>
                <a:xfrm>
                  <a:off x="4256010" y="1760329"/>
                  <a:ext cx="3953520" cy="2623320"/>
                </a:xfrm>
                <a:prstGeom prst="rect">
                  <a:avLst/>
                </a:prstGeom>
              </p:spPr>
            </p:pic>
          </mc:Fallback>
        </mc:AlternateContent>
        <p:sp>
          <p:nvSpPr>
            <p:cNvPr id="16" name="Rectangle 15">
              <a:extLst>
                <a:ext uri="{FF2B5EF4-FFF2-40B4-BE49-F238E27FC236}">
                  <a16:creationId xmlns:a16="http://schemas.microsoft.com/office/drawing/2014/main" id="{E30BD90A-2BFB-4488-9556-DE9786CF3AF9}"/>
                </a:ext>
              </a:extLst>
            </p:cNvPr>
            <p:cNvSpPr/>
            <p:nvPr/>
          </p:nvSpPr>
          <p:spPr>
            <a:xfrm rot="16200000">
              <a:off x="3126592" y="2770494"/>
              <a:ext cx="1611348" cy="523220"/>
            </a:xfrm>
            <a:prstGeom prst="rect">
              <a:avLst/>
            </a:prstGeom>
          </p:spPr>
          <p:txBody>
            <a:bodyPr wrap="square">
              <a:spAutoFit/>
            </a:bodyPr>
            <a:lstStyle/>
            <a:p>
              <a:r>
                <a:rPr lang="el-GR" sz="2800" dirty="0"/>
                <a:t>Δ</a:t>
              </a:r>
              <a:r>
                <a:rPr lang="en-US" sz="2800" dirty="0"/>
                <a:t> </a:t>
              </a:r>
              <a:r>
                <a:rPr lang="en-US" sz="2800" dirty="0">
                  <a:latin typeface="Google sans"/>
                </a:rPr>
                <a:t>mass</a:t>
              </a:r>
            </a:p>
          </p:txBody>
        </p:sp>
        <p:sp>
          <p:nvSpPr>
            <p:cNvPr id="17" name="Rectangle 16">
              <a:extLst>
                <a:ext uri="{FF2B5EF4-FFF2-40B4-BE49-F238E27FC236}">
                  <a16:creationId xmlns:a16="http://schemas.microsoft.com/office/drawing/2014/main" id="{7D0FF666-E028-4307-907C-B874FA02917D}"/>
                </a:ext>
              </a:extLst>
            </p:cNvPr>
            <p:cNvSpPr/>
            <p:nvPr/>
          </p:nvSpPr>
          <p:spPr>
            <a:xfrm>
              <a:off x="5242842" y="4421924"/>
              <a:ext cx="1022720" cy="523220"/>
            </a:xfrm>
            <a:prstGeom prst="rect">
              <a:avLst/>
            </a:prstGeom>
          </p:spPr>
          <p:txBody>
            <a:bodyPr wrap="square">
              <a:spAutoFit/>
            </a:bodyPr>
            <a:lstStyle/>
            <a:p>
              <a:r>
                <a:rPr lang="en-US" sz="2800" dirty="0"/>
                <a:t>time</a:t>
              </a:r>
              <a:endParaRPr lang="en-US" sz="2400" dirty="0"/>
            </a:p>
          </p:txBody>
        </p:sp>
      </p:grpSp>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DBD3F8CC-7E1E-41C5-912E-CF615B727B72}"/>
                  </a:ext>
                </a:extLst>
              </p14:cNvPr>
              <p14:cNvContentPartPr/>
              <p14:nvPr/>
            </p14:nvContentPartPr>
            <p14:xfrm rot="15198314">
              <a:off x="6765095" y="3750557"/>
              <a:ext cx="1438017" cy="1465972"/>
            </p14:xfrm>
          </p:contentPart>
        </mc:Choice>
        <mc:Fallback xmlns="">
          <p:pic>
            <p:nvPicPr>
              <p:cNvPr id="19" name="Ink 18">
                <a:extLst>
                  <a:ext uri="{FF2B5EF4-FFF2-40B4-BE49-F238E27FC236}">
                    <a16:creationId xmlns:a16="http://schemas.microsoft.com/office/drawing/2014/main" id="{DBD3F8CC-7E1E-41C5-912E-CF615B727B72}"/>
                  </a:ext>
                </a:extLst>
              </p:cNvPr>
              <p:cNvPicPr/>
              <p:nvPr/>
            </p:nvPicPr>
            <p:blipFill>
              <a:blip r:embed="rId22"/>
              <a:stretch>
                <a:fillRect/>
              </a:stretch>
            </p:blipFill>
            <p:spPr>
              <a:xfrm rot="15198314">
                <a:off x="6729100" y="3714565"/>
                <a:ext cx="1509648" cy="1537597"/>
              </a:xfrm>
              <a:prstGeom prst="rect">
                <a:avLst/>
              </a:prstGeom>
            </p:spPr>
          </p:pic>
        </mc:Fallback>
      </mc:AlternateContent>
      <p:sp>
        <p:nvSpPr>
          <p:cNvPr id="21" name="Rectangle 20">
            <a:extLst>
              <a:ext uri="{FF2B5EF4-FFF2-40B4-BE49-F238E27FC236}">
                <a16:creationId xmlns:a16="http://schemas.microsoft.com/office/drawing/2014/main" id="{D76FD6FD-07C7-42F1-B574-AC8DA347BF31}"/>
              </a:ext>
            </a:extLst>
          </p:cNvPr>
          <p:cNvSpPr/>
          <p:nvPr/>
        </p:nvSpPr>
        <p:spPr>
          <a:xfrm>
            <a:off x="6341402" y="4603278"/>
            <a:ext cx="1481562" cy="584775"/>
          </a:xfrm>
          <a:prstGeom prst="rect">
            <a:avLst/>
          </a:prstGeom>
        </p:spPr>
        <p:txBody>
          <a:bodyPr wrap="square">
            <a:spAutoFit/>
          </a:bodyPr>
          <a:lstStyle/>
          <a:p>
            <a:r>
              <a:rPr lang="en-US" sz="3200" dirty="0"/>
              <a:t>≈ </a:t>
            </a:r>
            <a:r>
              <a:rPr lang="en-US" sz="3200" dirty="0">
                <a:latin typeface="Google Sans"/>
              </a:rPr>
              <a:t>66 %*</a:t>
            </a:r>
          </a:p>
        </p:txBody>
      </p:sp>
      <p:sp>
        <p:nvSpPr>
          <p:cNvPr id="18" name="TextBox 17">
            <a:extLst>
              <a:ext uri="{FF2B5EF4-FFF2-40B4-BE49-F238E27FC236}">
                <a16:creationId xmlns:a16="http://schemas.microsoft.com/office/drawing/2014/main" id="{522DCD22-0693-45B8-9721-672A99FBCFD6}"/>
              </a:ext>
            </a:extLst>
          </p:cNvPr>
          <p:cNvSpPr txBox="1"/>
          <p:nvPr/>
        </p:nvSpPr>
        <p:spPr>
          <a:xfrm>
            <a:off x="2888155" y="6449581"/>
            <a:ext cx="3771735" cy="369332"/>
          </a:xfrm>
          <a:prstGeom prst="rect">
            <a:avLst/>
          </a:prstGeom>
          <a:noFill/>
        </p:spPr>
        <p:txBody>
          <a:bodyPr wrap="square" rtlCol="0">
            <a:spAutoFit/>
          </a:bodyPr>
          <a:lstStyle/>
          <a:p>
            <a:r>
              <a:rPr lang="en-US" dirty="0"/>
              <a:t>Figure credit: NASA and JPL/Caltech</a:t>
            </a:r>
          </a:p>
        </p:txBody>
      </p:sp>
      <p:sp>
        <p:nvSpPr>
          <p:cNvPr id="22" name="TextBox 21">
            <a:extLst>
              <a:ext uri="{FF2B5EF4-FFF2-40B4-BE49-F238E27FC236}">
                <a16:creationId xmlns:a16="http://schemas.microsoft.com/office/drawing/2014/main" id="{13E9E5CE-3E4B-4171-97D6-BA28165A62E1}"/>
              </a:ext>
            </a:extLst>
          </p:cNvPr>
          <p:cNvSpPr txBox="1"/>
          <p:nvPr/>
        </p:nvSpPr>
        <p:spPr>
          <a:xfrm>
            <a:off x="9485145" y="3745168"/>
            <a:ext cx="2057400" cy="369332"/>
          </a:xfrm>
          <a:prstGeom prst="rect">
            <a:avLst/>
          </a:prstGeom>
          <a:noFill/>
        </p:spPr>
        <p:txBody>
          <a:bodyPr wrap="square" rtlCol="0">
            <a:spAutoFit/>
          </a:bodyPr>
          <a:lstStyle/>
          <a:p>
            <a:r>
              <a:rPr lang="en-US" dirty="0"/>
              <a:t>Smith et al.,2015</a:t>
            </a:r>
          </a:p>
        </p:txBody>
      </p:sp>
      <p:sp>
        <p:nvSpPr>
          <p:cNvPr id="24" name="TextBox 23">
            <a:extLst>
              <a:ext uri="{FF2B5EF4-FFF2-40B4-BE49-F238E27FC236}">
                <a16:creationId xmlns:a16="http://schemas.microsoft.com/office/drawing/2014/main" id="{661F671A-BC66-4A8D-98B5-BD352068C9DD}"/>
              </a:ext>
            </a:extLst>
          </p:cNvPr>
          <p:cNvSpPr txBox="1"/>
          <p:nvPr/>
        </p:nvSpPr>
        <p:spPr>
          <a:xfrm>
            <a:off x="9482328" y="3749040"/>
            <a:ext cx="1339737" cy="369332"/>
          </a:xfrm>
          <a:prstGeom prst="rect">
            <a:avLst/>
          </a:prstGeom>
          <a:noFill/>
        </p:spPr>
        <p:txBody>
          <a:bodyPr wrap="square" rtlCol="0">
            <a:spAutoFit/>
          </a:bodyPr>
          <a:lstStyle/>
          <a:p>
            <a:r>
              <a:rPr lang="en-US" dirty="0"/>
              <a:t>NASA GSFC </a:t>
            </a:r>
          </a:p>
        </p:txBody>
      </p:sp>
      <p:sp>
        <p:nvSpPr>
          <p:cNvPr id="23" name="Slide Number Placeholder 22">
            <a:extLst>
              <a:ext uri="{FF2B5EF4-FFF2-40B4-BE49-F238E27FC236}">
                <a16:creationId xmlns:a16="http://schemas.microsoft.com/office/drawing/2014/main" id="{01CD2063-5A34-4BAF-BC17-EFF79F010F9B}"/>
              </a:ext>
            </a:extLst>
          </p:cNvPr>
          <p:cNvSpPr>
            <a:spLocks noGrp="1"/>
          </p:cNvSpPr>
          <p:nvPr>
            <p:ph type="sldNum" sz="quarter" idx="12"/>
          </p:nvPr>
        </p:nvSpPr>
        <p:spPr/>
        <p:txBody>
          <a:bodyPr/>
          <a:lstStyle/>
          <a:p>
            <a:fld id="{99D969A1-0C5F-48CB-A9F7-3B5D04D9C8B0}" type="slidenum">
              <a:rPr lang="en-US" smtClean="0"/>
              <a:t>2</a:t>
            </a:fld>
            <a:endParaRPr lang="en-US"/>
          </a:p>
        </p:txBody>
      </p:sp>
      <p:sp>
        <p:nvSpPr>
          <p:cNvPr id="25" name="TextBox 24">
            <a:extLst>
              <a:ext uri="{FF2B5EF4-FFF2-40B4-BE49-F238E27FC236}">
                <a16:creationId xmlns:a16="http://schemas.microsoft.com/office/drawing/2014/main" id="{B0318C05-734B-452B-91CB-F5ACB123D66C}"/>
              </a:ext>
            </a:extLst>
          </p:cNvPr>
          <p:cNvSpPr txBox="1"/>
          <p:nvPr/>
        </p:nvSpPr>
        <p:spPr>
          <a:xfrm>
            <a:off x="5289403" y="6474568"/>
            <a:ext cx="3321197" cy="369332"/>
          </a:xfrm>
          <a:prstGeom prst="rect">
            <a:avLst/>
          </a:prstGeom>
          <a:noFill/>
        </p:spPr>
        <p:txBody>
          <a:bodyPr wrap="square" rtlCol="0">
            <a:spAutoFit/>
          </a:bodyPr>
          <a:lstStyle/>
          <a:p>
            <a:r>
              <a:rPr lang="en-US" dirty="0"/>
              <a:t>*From </a:t>
            </a:r>
            <a:r>
              <a:rPr lang="en-US" dirty="0" err="1"/>
              <a:t>Mouginot</a:t>
            </a:r>
            <a:r>
              <a:rPr lang="en-US" dirty="0"/>
              <a:t> et al., 2019</a:t>
            </a:r>
          </a:p>
        </p:txBody>
      </p:sp>
      <p:sp>
        <p:nvSpPr>
          <p:cNvPr id="26" name="Rectangle 25">
            <a:extLst>
              <a:ext uri="{FF2B5EF4-FFF2-40B4-BE49-F238E27FC236}">
                <a16:creationId xmlns:a16="http://schemas.microsoft.com/office/drawing/2014/main" id="{50200AD0-376A-4073-8C11-E1B07A8EBFFF}"/>
              </a:ext>
            </a:extLst>
          </p:cNvPr>
          <p:cNvSpPr/>
          <p:nvPr/>
        </p:nvSpPr>
        <p:spPr>
          <a:xfrm>
            <a:off x="6386997" y="2850920"/>
            <a:ext cx="1627007" cy="584775"/>
          </a:xfrm>
          <a:prstGeom prst="rect">
            <a:avLst/>
          </a:prstGeom>
        </p:spPr>
        <p:txBody>
          <a:bodyPr wrap="square">
            <a:spAutoFit/>
          </a:bodyPr>
          <a:lstStyle/>
          <a:p>
            <a:r>
              <a:rPr lang="en-US" sz="3200" dirty="0"/>
              <a:t>≈ </a:t>
            </a:r>
            <a:r>
              <a:rPr lang="en-US" sz="3200" dirty="0">
                <a:latin typeface="Google Sans"/>
              </a:rPr>
              <a:t>34 %*</a:t>
            </a:r>
          </a:p>
        </p:txBody>
      </p:sp>
    </p:spTree>
    <p:extLst>
      <p:ext uri="{BB962C8B-B14F-4D97-AF65-F5344CB8AC3E}">
        <p14:creationId xmlns:p14="http://schemas.microsoft.com/office/powerpoint/2010/main" val="125506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6.25E-7 4.81481E-6 L -0.2112 0.04189 " pathEditMode="relative" rAng="0" ptsTypes="AA">
                                      <p:cBhvr>
                                        <p:cTn id="10" dur="2000" fill="hold"/>
                                        <p:tgtEl>
                                          <p:spTgt spid="7"/>
                                        </p:tgtEl>
                                        <p:attrNameLst>
                                          <p:attrName>ppt_x</p:attrName>
                                          <p:attrName>ppt_y</p:attrName>
                                        </p:attrNameLst>
                                      </p:cBhvr>
                                      <p:rCtr x="-10560" y="2083"/>
                                    </p:animMotion>
                                  </p:childTnLst>
                                </p:cTn>
                              </p:par>
                              <p:par>
                                <p:cTn id="11" presetID="42" presetClass="path" presetSubtype="0" accel="50000" decel="50000" fill="hold" nodeType="withEffect">
                                  <p:stCondLst>
                                    <p:cond delay="0"/>
                                  </p:stCondLst>
                                  <p:childTnLst>
                                    <p:animMotion origin="layout" path="M -0.03828 0.13495 L -0.26224 0.05671 " pathEditMode="relative" rAng="0" ptsTypes="AA">
                                      <p:cBhvr>
                                        <p:cTn id="12" dur="2000" fill="hold"/>
                                        <p:tgtEl>
                                          <p:spTgt spid="11"/>
                                        </p:tgtEl>
                                        <p:attrNameLst>
                                          <p:attrName>ppt_x</p:attrName>
                                          <p:attrName>ppt_y</p:attrName>
                                        </p:attrNameLst>
                                      </p:cBhvr>
                                      <p:rCtr x="-11198" y="-3912"/>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22"/>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2" grpId="0"/>
      <p:bldP spid="22" grpId="1"/>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15A980-2D7A-41F3-BF61-77719A7798E4}"/>
              </a:ext>
            </a:extLst>
          </p:cNvPr>
          <p:cNvSpPr>
            <a:spLocks noGrp="1"/>
          </p:cNvSpPr>
          <p:nvPr>
            <p:ph type="sldNum" sz="quarter" idx="12"/>
          </p:nvPr>
        </p:nvSpPr>
        <p:spPr/>
        <p:txBody>
          <a:bodyPr/>
          <a:lstStyle/>
          <a:p>
            <a:fld id="{99D969A1-0C5F-48CB-A9F7-3B5D04D9C8B0}" type="slidenum">
              <a:rPr lang="en-US" smtClean="0"/>
              <a:t>3</a:t>
            </a:fld>
            <a:endParaRPr lang="en-US"/>
          </a:p>
        </p:txBody>
      </p:sp>
      <p:pic>
        <p:nvPicPr>
          <p:cNvPr id="1026" name="Picture 2" descr="Figure 1">
            <a:extLst>
              <a:ext uri="{FF2B5EF4-FFF2-40B4-BE49-F238E27FC236}">
                <a16:creationId xmlns:a16="http://schemas.microsoft.com/office/drawing/2014/main" id="{93E6D2AC-0AA7-44DF-AB51-E1B73D43FD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9" r="1" b="33804"/>
          <a:stretch/>
        </p:blipFill>
        <p:spPr bwMode="auto">
          <a:xfrm>
            <a:off x="2794907" y="1754716"/>
            <a:ext cx="6602185" cy="463154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97005BE-0A5F-49D0-81A2-23CE71EFA828}"/>
              </a:ext>
            </a:extLst>
          </p:cNvPr>
          <p:cNvSpPr>
            <a:spLocks noGrp="1"/>
          </p:cNvSpPr>
          <p:nvPr>
            <p:ph type="title"/>
          </p:nvPr>
        </p:nvSpPr>
        <p:spPr>
          <a:xfrm>
            <a:off x="0" y="1"/>
            <a:ext cx="12192000" cy="1690688"/>
          </a:xfrm>
          <a:solidFill>
            <a:schemeClr val="tx1"/>
          </a:solidFill>
        </p:spPr>
        <p:txBody>
          <a:bodyPr/>
          <a:lstStyle/>
          <a:p>
            <a:r>
              <a:rPr lang="en-US" dirty="0">
                <a:solidFill>
                  <a:schemeClr val="bg1"/>
                </a:solidFill>
              </a:rPr>
              <a:t>The Greenland Ice Sheet</a:t>
            </a:r>
          </a:p>
        </p:txBody>
      </p:sp>
      <p:grpSp>
        <p:nvGrpSpPr>
          <p:cNvPr id="7" name="Group 6">
            <a:extLst>
              <a:ext uri="{FF2B5EF4-FFF2-40B4-BE49-F238E27FC236}">
                <a16:creationId xmlns:a16="http://schemas.microsoft.com/office/drawing/2014/main" id="{4E672883-130B-4F63-95EE-092F88504F83}"/>
              </a:ext>
            </a:extLst>
          </p:cNvPr>
          <p:cNvGrpSpPr/>
          <p:nvPr/>
        </p:nvGrpSpPr>
        <p:grpSpPr>
          <a:xfrm>
            <a:off x="201336" y="1209852"/>
            <a:ext cx="1932264" cy="394604"/>
            <a:chOff x="201336" y="1209852"/>
            <a:chExt cx="1932264" cy="394604"/>
          </a:xfrm>
        </p:grpSpPr>
        <p:sp>
          <p:nvSpPr>
            <p:cNvPr id="8" name="TextBox 7">
              <a:extLst>
                <a:ext uri="{FF2B5EF4-FFF2-40B4-BE49-F238E27FC236}">
                  <a16:creationId xmlns:a16="http://schemas.microsoft.com/office/drawing/2014/main" id="{D65FA052-5E3E-4CA1-BE8E-B5DAC00E8AE3}"/>
                </a:ext>
              </a:extLst>
            </p:cNvPr>
            <p:cNvSpPr txBox="1"/>
            <p:nvPr/>
          </p:nvSpPr>
          <p:spPr>
            <a:xfrm>
              <a:off x="201336" y="1235124"/>
              <a:ext cx="1932264" cy="369332"/>
            </a:xfrm>
            <a:prstGeom prst="rect">
              <a:avLst/>
            </a:prstGeom>
            <a:noFill/>
          </p:spPr>
          <p:txBody>
            <a:bodyPr wrap="square" rtlCol="0">
              <a:spAutoFit/>
            </a:bodyPr>
            <a:lstStyle/>
            <a:p>
              <a:r>
                <a:rPr lang="en-US" dirty="0">
                  <a:solidFill>
                    <a:schemeClr val="bg1"/>
                  </a:solidFill>
                </a:rPr>
                <a:t>a warming ocean</a:t>
              </a:r>
            </a:p>
          </p:txBody>
        </p:sp>
        <p:cxnSp>
          <p:nvCxnSpPr>
            <p:cNvPr id="9" name="Straight Connector 8">
              <a:extLst>
                <a:ext uri="{FF2B5EF4-FFF2-40B4-BE49-F238E27FC236}">
                  <a16:creationId xmlns:a16="http://schemas.microsoft.com/office/drawing/2014/main" id="{340DCA43-A76E-4A93-AD43-6BEAB6C08777}"/>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D6D064DB-40D4-46A8-8FA8-E4FEA7140535}"/>
              </a:ext>
            </a:extLst>
          </p:cNvPr>
          <p:cNvSpPr txBox="1"/>
          <p:nvPr/>
        </p:nvSpPr>
        <p:spPr>
          <a:xfrm>
            <a:off x="8120742" y="6386260"/>
            <a:ext cx="3091543" cy="369332"/>
          </a:xfrm>
          <a:prstGeom prst="rect">
            <a:avLst/>
          </a:prstGeom>
          <a:noFill/>
        </p:spPr>
        <p:txBody>
          <a:bodyPr wrap="square" rtlCol="0">
            <a:spAutoFit/>
          </a:bodyPr>
          <a:lstStyle/>
          <a:p>
            <a:r>
              <a:rPr lang="en-US" dirty="0"/>
              <a:t>Straneo &amp; </a:t>
            </a:r>
            <a:r>
              <a:rPr lang="en-US" dirty="0" err="1"/>
              <a:t>Heimbach</a:t>
            </a:r>
            <a:r>
              <a:rPr lang="en-US" dirty="0"/>
              <a:t>, 2011</a:t>
            </a:r>
          </a:p>
        </p:txBody>
      </p:sp>
    </p:spTree>
    <p:extLst>
      <p:ext uri="{BB962C8B-B14F-4D97-AF65-F5344CB8AC3E}">
        <p14:creationId xmlns:p14="http://schemas.microsoft.com/office/powerpoint/2010/main" val="2625574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EF417E-4976-49C9-9446-CB6466E9DE07}"/>
              </a:ext>
            </a:extLst>
          </p:cNvPr>
          <p:cNvSpPr txBox="1">
            <a:spLocks/>
          </p:cNvSpPr>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The Challenges </a:t>
            </a:r>
          </a:p>
        </p:txBody>
      </p:sp>
      <p:grpSp>
        <p:nvGrpSpPr>
          <p:cNvPr id="4" name="Group 3">
            <a:extLst>
              <a:ext uri="{FF2B5EF4-FFF2-40B4-BE49-F238E27FC236}">
                <a16:creationId xmlns:a16="http://schemas.microsoft.com/office/drawing/2014/main" id="{0D1B8404-D7E3-4A1A-A6C6-76D772268512}"/>
              </a:ext>
            </a:extLst>
          </p:cNvPr>
          <p:cNvGrpSpPr/>
          <p:nvPr/>
        </p:nvGrpSpPr>
        <p:grpSpPr>
          <a:xfrm>
            <a:off x="357231" y="2258762"/>
            <a:ext cx="5738769" cy="3656022"/>
            <a:chOff x="357231" y="2258762"/>
            <a:chExt cx="5738769" cy="3656022"/>
          </a:xfrm>
        </p:grpSpPr>
        <p:pic>
          <p:nvPicPr>
            <p:cNvPr id="2050" name="Picture 2" descr="https://lh7-us.googleusercontent.com/uo0RgzQRQbKg3lYdmogaWfxUBUd2-mcausSpV-LYd3b4jkxKH2hPRf3KoJ0zYp0prxdURdFM6IlJXPEGIYxizA6BW5a5dS2oj2zeqk8lSySaRGnAX7pYXQMxaOZ8x5b7PMOzVunl0aq4oJZeQLYpTTjuMQ=s2048">
              <a:extLst>
                <a:ext uri="{FF2B5EF4-FFF2-40B4-BE49-F238E27FC236}">
                  <a16:creationId xmlns:a16="http://schemas.microsoft.com/office/drawing/2014/main" id="{2D95C3CD-AD2B-4462-93DE-FB1E1F69E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31" y="2258762"/>
              <a:ext cx="5738769" cy="36560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19B8BF-E106-4397-ACB9-8D9745323CCA}"/>
                </a:ext>
              </a:extLst>
            </p:cNvPr>
            <p:cNvSpPr txBox="1"/>
            <p:nvPr/>
          </p:nvSpPr>
          <p:spPr>
            <a:xfrm>
              <a:off x="357231" y="5607007"/>
              <a:ext cx="2462169" cy="307777"/>
            </a:xfrm>
            <a:prstGeom prst="rect">
              <a:avLst/>
            </a:prstGeom>
            <a:solidFill>
              <a:srgbClr val="FFFFFF">
                <a:alpha val="50196"/>
              </a:srgbClr>
            </a:solidFill>
          </p:spPr>
          <p:txBody>
            <a:bodyPr wrap="square" rtlCol="0">
              <a:spAutoFit/>
            </a:bodyPr>
            <a:lstStyle/>
            <a:p>
              <a:r>
                <a:rPr lang="en-US" sz="1400" dirty="0"/>
                <a:t>Figure Credit: Chris Bickel AAAS</a:t>
              </a:r>
            </a:p>
          </p:txBody>
        </p:sp>
      </p:grpSp>
      <p:sp>
        <p:nvSpPr>
          <p:cNvPr id="9" name="TextBox 8">
            <a:extLst>
              <a:ext uri="{FF2B5EF4-FFF2-40B4-BE49-F238E27FC236}">
                <a16:creationId xmlns:a16="http://schemas.microsoft.com/office/drawing/2014/main" id="{70509671-892F-417F-9C0D-C21A9191FA1B}"/>
              </a:ext>
            </a:extLst>
          </p:cNvPr>
          <p:cNvSpPr txBox="1"/>
          <p:nvPr/>
        </p:nvSpPr>
        <p:spPr>
          <a:xfrm>
            <a:off x="6664978" y="2260885"/>
            <a:ext cx="4443663" cy="584775"/>
          </a:xfrm>
          <a:prstGeom prst="rect">
            <a:avLst/>
          </a:prstGeom>
          <a:noFill/>
        </p:spPr>
        <p:txBody>
          <a:bodyPr wrap="square" rtlCol="0">
            <a:spAutoFit/>
          </a:bodyPr>
          <a:lstStyle/>
          <a:p>
            <a:r>
              <a:rPr lang="en-US" sz="3200" b="1" dirty="0"/>
              <a:t>Can’t see key processes</a:t>
            </a:r>
          </a:p>
        </p:txBody>
      </p:sp>
      <p:sp>
        <p:nvSpPr>
          <p:cNvPr id="11" name="TextBox 10">
            <a:extLst>
              <a:ext uri="{FF2B5EF4-FFF2-40B4-BE49-F238E27FC236}">
                <a16:creationId xmlns:a16="http://schemas.microsoft.com/office/drawing/2014/main" id="{27F4E84F-BAB9-42B6-8C21-C623D3A5E3A8}"/>
              </a:ext>
            </a:extLst>
          </p:cNvPr>
          <p:cNvSpPr txBox="1"/>
          <p:nvPr/>
        </p:nvSpPr>
        <p:spPr>
          <a:xfrm>
            <a:off x="7110799" y="3002085"/>
            <a:ext cx="3997842" cy="1477328"/>
          </a:xfrm>
          <a:prstGeom prst="rect">
            <a:avLst/>
          </a:prstGeom>
          <a:noFill/>
        </p:spPr>
        <p:txBody>
          <a:bodyPr wrap="square" rtlCol="0">
            <a:spAutoFit/>
          </a:bodyPr>
          <a:lstStyle/>
          <a:p>
            <a:r>
              <a:rPr lang="en-US" dirty="0"/>
              <a:t>Ice-bed interface</a:t>
            </a:r>
          </a:p>
          <a:p>
            <a:endParaRPr lang="en-US" dirty="0"/>
          </a:p>
          <a:p>
            <a:r>
              <a:rPr lang="en-US" dirty="0"/>
              <a:t>Ice-ocean interface</a:t>
            </a:r>
          </a:p>
          <a:p>
            <a:endParaRPr lang="en-US" dirty="0"/>
          </a:p>
          <a:p>
            <a:r>
              <a:rPr lang="en-US" dirty="0"/>
              <a:t>Minutes – years timescales </a:t>
            </a:r>
          </a:p>
        </p:txBody>
      </p:sp>
      <p:grpSp>
        <p:nvGrpSpPr>
          <p:cNvPr id="8" name="Group 7">
            <a:extLst>
              <a:ext uri="{FF2B5EF4-FFF2-40B4-BE49-F238E27FC236}">
                <a16:creationId xmlns:a16="http://schemas.microsoft.com/office/drawing/2014/main" id="{4BBDE037-5E04-4A55-9493-7EF534A3962E}"/>
              </a:ext>
            </a:extLst>
          </p:cNvPr>
          <p:cNvGrpSpPr/>
          <p:nvPr/>
        </p:nvGrpSpPr>
        <p:grpSpPr>
          <a:xfrm>
            <a:off x="201336" y="1209852"/>
            <a:ext cx="2080391" cy="394604"/>
            <a:chOff x="201336" y="1209852"/>
            <a:chExt cx="2080391" cy="394604"/>
          </a:xfrm>
        </p:grpSpPr>
        <p:sp>
          <p:nvSpPr>
            <p:cNvPr id="10" name="TextBox 9">
              <a:extLst>
                <a:ext uri="{FF2B5EF4-FFF2-40B4-BE49-F238E27FC236}">
                  <a16:creationId xmlns:a16="http://schemas.microsoft.com/office/drawing/2014/main" id="{82631ADE-1D19-435C-B3FC-BF83F731BC78}"/>
                </a:ext>
              </a:extLst>
            </p:cNvPr>
            <p:cNvSpPr txBox="1"/>
            <p:nvPr/>
          </p:nvSpPr>
          <p:spPr>
            <a:xfrm>
              <a:off x="201336" y="1235124"/>
              <a:ext cx="2080391" cy="369332"/>
            </a:xfrm>
            <a:prstGeom prst="rect">
              <a:avLst/>
            </a:prstGeom>
            <a:noFill/>
          </p:spPr>
          <p:txBody>
            <a:bodyPr wrap="square" rtlCol="0">
              <a:spAutoFit/>
            </a:bodyPr>
            <a:lstStyle/>
            <a:p>
              <a:r>
                <a:rPr lang="en-US" dirty="0">
                  <a:solidFill>
                    <a:schemeClr val="bg1"/>
                  </a:solidFill>
                </a:rPr>
                <a:t>terminus dynamics</a:t>
              </a:r>
            </a:p>
          </p:txBody>
        </p:sp>
        <p:cxnSp>
          <p:nvCxnSpPr>
            <p:cNvPr id="12" name="Straight Connector 11">
              <a:extLst>
                <a:ext uri="{FF2B5EF4-FFF2-40B4-BE49-F238E27FC236}">
                  <a16:creationId xmlns:a16="http://schemas.microsoft.com/office/drawing/2014/main" id="{299F556E-D32A-44CC-AE88-D9705D165565}"/>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63EC9BF8-ACD8-401E-A0E4-EAC19C4D6E7C}"/>
              </a:ext>
            </a:extLst>
          </p:cNvPr>
          <p:cNvSpPr>
            <a:spLocks noGrp="1"/>
          </p:cNvSpPr>
          <p:nvPr>
            <p:ph type="sldNum" sz="quarter" idx="12"/>
          </p:nvPr>
        </p:nvSpPr>
        <p:spPr/>
        <p:txBody>
          <a:bodyPr/>
          <a:lstStyle/>
          <a:p>
            <a:fld id="{99D969A1-0C5F-48CB-A9F7-3B5D04D9C8B0}" type="slidenum">
              <a:rPr lang="en-US" smtClean="0"/>
              <a:t>4</a:t>
            </a:fld>
            <a:endParaRPr lang="en-US"/>
          </a:p>
        </p:txBody>
      </p:sp>
    </p:spTree>
    <p:extLst>
      <p:ext uri="{BB962C8B-B14F-4D97-AF65-F5344CB8AC3E}">
        <p14:creationId xmlns:p14="http://schemas.microsoft.com/office/powerpoint/2010/main" val="379303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EF417E-4976-49C9-9446-CB6466E9DE07}"/>
              </a:ext>
            </a:extLst>
          </p:cNvPr>
          <p:cNvSpPr txBox="1">
            <a:spLocks/>
          </p:cNvSpPr>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What is a </a:t>
            </a:r>
            <a:r>
              <a:rPr lang="en-US" dirty="0" err="1">
                <a:solidFill>
                  <a:schemeClr val="bg1"/>
                </a:solidFill>
              </a:rPr>
              <a:t>sikkusak</a:t>
            </a:r>
            <a:r>
              <a:rPr lang="en-US" dirty="0">
                <a:solidFill>
                  <a:schemeClr val="bg1"/>
                </a:solidFill>
              </a:rPr>
              <a:t>?</a:t>
            </a:r>
          </a:p>
        </p:txBody>
      </p:sp>
      <p:grpSp>
        <p:nvGrpSpPr>
          <p:cNvPr id="8" name="Group 7">
            <a:extLst>
              <a:ext uri="{FF2B5EF4-FFF2-40B4-BE49-F238E27FC236}">
                <a16:creationId xmlns:a16="http://schemas.microsoft.com/office/drawing/2014/main" id="{4BBDE037-5E04-4A55-9493-7EF534A3962E}"/>
              </a:ext>
            </a:extLst>
          </p:cNvPr>
          <p:cNvGrpSpPr/>
          <p:nvPr/>
        </p:nvGrpSpPr>
        <p:grpSpPr>
          <a:xfrm>
            <a:off x="201336" y="1209852"/>
            <a:ext cx="2080391" cy="394604"/>
            <a:chOff x="201336" y="1209852"/>
            <a:chExt cx="2080391" cy="394604"/>
          </a:xfrm>
        </p:grpSpPr>
        <p:sp>
          <p:nvSpPr>
            <p:cNvPr id="10" name="TextBox 9">
              <a:extLst>
                <a:ext uri="{FF2B5EF4-FFF2-40B4-BE49-F238E27FC236}">
                  <a16:creationId xmlns:a16="http://schemas.microsoft.com/office/drawing/2014/main" id="{82631ADE-1D19-435C-B3FC-BF83F731BC78}"/>
                </a:ext>
              </a:extLst>
            </p:cNvPr>
            <p:cNvSpPr txBox="1"/>
            <p:nvPr/>
          </p:nvSpPr>
          <p:spPr>
            <a:xfrm>
              <a:off x="201336" y="1235124"/>
              <a:ext cx="2080391" cy="369332"/>
            </a:xfrm>
            <a:prstGeom prst="rect">
              <a:avLst/>
            </a:prstGeom>
            <a:noFill/>
          </p:spPr>
          <p:txBody>
            <a:bodyPr wrap="square" rtlCol="0">
              <a:spAutoFit/>
            </a:bodyPr>
            <a:lstStyle/>
            <a:p>
              <a:r>
                <a:rPr lang="en-US" dirty="0">
                  <a:solidFill>
                    <a:schemeClr val="bg1"/>
                  </a:solidFill>
                </a:rPr>
                <a:t>How do they form?</a:t>
              </a:r>
            </a:p>
          </p:txBody>
        </p:sp>
        <p:cxnSp>
          <p:nvCxnSpPr>
            <p:cNvPr id="12" name="Straight Connector 11">
              <a:extLst>
                <a:ext uri="{FF2B5EF4-FFF2-40B4-BE49-F238E27FC236}">
                  <a16:creationId xmlns:a16="http://schemas.microsoft.com/office/drawing/2014/main" id="{299F556E-D32A-44CC-AE88-D9705D165565}"/>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63EC9BF8-ACD8-401E-A0E4-EAC19C4D6E7C}"/>
              </a:ext>
            </a:extLst>
          </p:cNvPr>
          <p:cNvSpPr>
            <a:spLocks noGrp="1"/>
          </p:cNvSpPr>
          <p:nvPr>
            <p:ph type="sldNum" sz="quarter" idx="12"/>
          </p:nvPr>
        </p:nvSpPr>
        <p:spPr/>
        <p:txBody>
          <a:bodyPr/>
          <a:lstStyle/>
          <a:p>
            <a:fld id="{99D969A1-0C5F-48CB-A9F7-3B5D04D9C8B0}" type="slidenum">
              <a:rPr lang="en-US" smtClean="0"/>
              <a:t>5</a:t>
            </a:fld>
            <a:endParaRPr lang="en-US"/>
          </a:p>
        </p:txBody>
      </p:sp>
      <p:pic>
        <p:nvPicPr>
          <p:cNvPr id="5" name="melange_form">
            <a:hlinkClick r:id="" action="ppaction://media"/>
            <a:extLst>
              <a:ext uri="{FF2B5EF4-FFF2-40B4-BE49-F238E27FC236}">
                <a16:creationId xmlns:a16="http://schemas.microsoft.com/office/drawing/2014/main" id="{F33333B0-D66A-45BC-9137-8AAE062EDD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6693" y="1775733"/>
            <a:ext cx="7418614" cy="4945742"/>
          </a:xfrm>
          <a:prstGeom prst="rect">
            <a:avLst/>
          </a:prstGeom>
        </p:spPr>
      </p:pic>
      <p:sp>
        <p:nvSpPr>
          <p:cNvPr id="7" name="TextBox 6">
            <a:extLst>
              <a:ext uri="{FF2B5EF4-FFF2-40B4-BE49-F238E27FC236}">
                <a16:creationId xmlns:a16="http://schemas.microsoft.com/office/drawing/2014/main" id="{AD95C5A4-7A47-43C2-9090-96FB45EFF8C3}"/>
              </a:ext>
            </a:extLst>
          </p:cNvPr>
          <p:cNvSpPr txBox="1"/>
          <p:nvPr/>
        </p:nvSpPr>
        <p:spPr>
          <a:xfrm>
            <a:off x="96370" y="5791446"/>
            <a:ext cx="2185357" cy="923330"/>
          </a:xfrm>
          <a:prstGeom prst="rect">
            <a:avLst/>
          </a:prstGeom>
          <a:noFill/>
        </p:spPr>
        <p:txBody>
          <a:bodyPr wrap="square" rtlCol="0">
            <a:spAutoFit/>
          </a:bodyPr>
          <a:lstStyle/>
          <a:p>
            <a:r>
              <a:rPr lang="en-US" dirty="0"/>
              <a:t>Video of Rink </a:t>
            </a:r>
            <a:r>
              <a:rPr lang="en-US" dirty="0" err="1"/>
              <a:t>Isbrae</a:t>
            </a:r>
            <a:r>
              <a:rPr lang="en-US" dirty="0"/>
              <a:t>, Greenland</a:t>
            </a:r>
          </a:p>
          <a:p>
            <a:r>
              <a:rPr lang="en-US" dirty="0"/>
              <a:t>Credit: Leigh Stearns</a:t>
            </a:r>
          </a:p>
        </p:txBody>
      </p:sp>
    </p:spTree>
    <p:extLst>
      <p:ext uri="{BB962C8B-B14F-4D97-AF65-F5344CB8AC3E}">
        <p14:creationId xmlns:p14="http://schemas.microsoft.com/office/powerpoint/2010/main" val="290890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89ABF1B-0B7F-4516-BC5A-65B50D4DDF23}"/>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solidFill>
                  <a:schemeClr val="bg1"/>
                </a:solidFill>
              </a:rPr>
              <a:t>Sikkusak</a:t>
            </a:r>
            <a:r>
              <a:rPr lang="en-US" dirty="0">
                <a:solidFill>
                  <a:schemeClr val="bg1"/>
                </a:solidFill>
              </a:rPr>
              <a:t> as a heatsink?</a:t>
            </a:r>
          </a:p>
        </p:txBody>
      </p:sp>
      <p:grpSp>
        <p:nvGrpSpPr>
          <p:cNvPr id="7" name="Group 6">
            <a:extLst>
              <a:ext uri="{FF2B5EF4-FFF2-40B4-BE49-F238E27FC236}">
                <a16:creationId xmlns:a16="http://schemas.microsoft.com/office/drawing/2014/main" id="{F1E51739-9EEB-41D1-88AA-B8E9F35B1666}"/>
              </a:ext>
            </a:extLst>
          </p:cNvPr>
          <p:cNvGrpSpPr/>
          <p:nvPr/>
        </p:nvGrpSpPr>
        <p:grpSpPr>
          <a:xfrm>
            <a:off x="201336" y="1209851"/>
            <a:ext cx="5257129" cy="394604"/>
            <a:chOff x="201336" y="1209852"/>
            <a:chExt cx="5257129" cy="394604"/>
          </a:xfrm>
        </p:grpSpPr>
        <p:sp>
          <p:nvSpPr>
            <p:cNvPr id="8" name="TextBox 7">
              <a:extLst>
                <a:ext uri="{FF2B5EF4-FFF2-40B4-BE49-F238E27FC236}">
                  <a16:creationId xmlns:a16="http://schemas.microsoft.com/office/drawing/2014/main" id="{F9E92890-8FD9-4F79-BDAB-19BF2A0A8F51}"/>
                </a:ext>
              </a:extLst>
            </p:cNvPr>
            <p:cNvSpPr txBox="1"/>
            <p:nvPr/>
          </p:nvSpPr>
          <p:spPr>
            <a:xfrm>
              <a:off x="201336" y="1235124"/>
              <a:ext cx="5257129" cy="369332"/>
            </a:xfrm>
            <a:prstGeom prst="rect">
              <a:avLst/>
            </a:prstGeom>
            <a:noFill/>
          </p:spPr>
          <p:txBody>
            <a:bodyPr wrap="square" rtlCol="0">
              <a:spAutoFit/>
            </a:bodyPr>
            <a:lstStyle/>
            <a:p>
              <a:r>
                <a:rPr lang="en-US" dirty="0">
                  <a:solidFill>
                    <a:schemeClr val="bg1"/>
                  </a:solidFill>
                </a:rPr>
                <a:t>how can calving relate to submarine melting?</a:t>
              </a:r>
            </a:p>
          </p:txBody>
        </p:sp>
        <p:cxnSp>
          <p:nvCxnSpPr>
            <p:cNvPr id="9" name="Straight Connector 8">
              <a:extLst>
                <a:ext uri="{FF2B5EF4-FFF2-40B4-BE49-F238E27FC236}">
                  <a16:creationId xmlns:a16="http://schemas.microsoft.com/office/drawing/2014/main" id="{B73D425A-DC7A-49F3-BA75-378FA3DCCA02}"/>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B5D72BB5-E666-4B58-9933-7D91E20528AC}"/>
              </a:ext>
            </a:extLst>
          </p:cNvPr>
          <p:cNvSpPr>
            <a:spLocks noGrp="1"/>
          </p:cNvSpPr>
          <p:nvPr>
            <p:ph type="sldNum" sz="quarter" idx="12"/>
          </p:nvPr>
        </p:nvSpPr>
        <p:spPr/>
        <p:txBody>
          <a:bodyPr/>
          <a:lstStyle/>
          <a:p>
            <a:fld id="{99D969A1-0C5F-48CB-A9F7-3B5D04D9C8B0}" type="slidenum">
              <a:rPr lang="en-US" smtClean="0"/>
              <a:t>6</a:t>
            </a:fld>
            <a:endParaRPr lang="en-US"/>
          </a:p>
        </p:txBody>
      </p:sp>
      <p:pic>
        <p:nvPicPr>
          <p:cNvPr id="6" name="Picture 5">
            <a:extLst>
              <a:ext uri="{FF2B5EF4-FFF2-40B4-BE49-F238E27FC236}">
                <a16:creationId xmlns:a16="http://schemas.microsoft.com/office/drawing/2014/main" id="{5FAFB3BA-1E34-43CE-A24D-31A129654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457" y="1803183"/>
            <a:ext cx="7060133" cy="4992624"/>
          </a:xfrm>
          <a:prstGeom prst="rect">
            <a:avLst/>
          </a:prstGeom>
        </p:spPr>
      </p:pic>
      <p:pic>
        <p:nvPicPr>
          <p:cNvPr id="10" name="Picture 9">
            <a:extLst>
              <a:ext uri="{FF2B5EF4-FFF2-40B4-BE49-F238E27FC236}">
                <a16:creationId xmlns:a16="http://schemas.microsoft.com/office/drawing/2014/main" id="{A1972E78-38B5-4650-96DA-EE9F17C56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457" y="1803183"/>
            <a:ext cx="7055085" cy="4989054"/>
          </a:xfrm>
          <a:prstGeom prst="rect">
            <a:avLst/>
          </a:prstGeom>
        </p:spPr>
      </p:pic>
    </p:spTree>
    <p:extLst>
      <p:ext uri="{BB962C8B-B14F-4D97-AF65-F5344CB8AC3E}">
        <p14:creationId xmlns:p14="http://schemas.microsoft.com/office/powerpoint/2010/main" val="26192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F6D157-5AEF-4543-A57D-D5D736A2EC6B}"/>
              </a:ext>
            </a:extLst>
          </p:cNvPr>
          <p:cNvSpPr>
            <a:spLocks noGrp="1"/>
          </p:cNvSpPr>
          <p:nvPr>
            <p:ph idx="1"/>
          </p:nvPr>
        </p:nvSpPr>
        <p:spPr>
          <a:xfrm>
            <a:off x="4246988" y="5535075"/>
            <a:ext cx="3286125" cy="586581"/>
          </a:xfrm>
        </p:spPr>
        <p:txBody>
          <a:bodyPr/>
          <a:lstStyle/>
          <a:p>
            <a:pPr marL="0" indent="0">
              <a:buNone/>
            </a:pPr>
            <a:r>
              <a:rPr lang="en-US" dirty="0" err="1"/>
              <a:t>Kajanto</a:t>
            </a:r>
            <a:r>
              <a:rPr lang="en-US" dirty="0"/>
              <a:t> et al., 2023</a:t>
            </a:r>
          </a:p>
          <a:p>
            <a:endParaRPr lang="en-US" dirty="0"/>
          </a:p>
        </p:txBody>
      </p:sp>
      <p:pic>
        <p:nvPicPr>
          <p:cNvPr id="4098" name="Picture 2" descr="https://tc.copernicus.org/articles/17/371/2023/tc-17-371-2023-f11-web.png">
            <a:extLst>
              <a:ext uri="{FF2B5EF4-FFF2-40B4-BE49-F238E27FC236}">
                <a16:creationId xmlns:a16="http://schemas.microsoft.com/office/drawing/2014/main" id="{DECD29E5-B7BB-4BB6-9A1E-81A597DB6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537" y="2838310"/>
            <a:ext cx="7439025" cy="25552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EA0DBC-21F4-4012-8FD1-E0CA5E63A3CF}"/>
              </a:ext>
            </a:extLst>
          </p:cNvPr>
          <p:cNvSpPr txBox="1"/>
          <p:nvPr/>
        </p:nvSpPr>
        <p:spPr>
          <a:xfrm>
            <a:off x="7295322" y="6322446"/>
            <a:ext cx="3528391" cy="369332"/>
          </a:xfrm>
          <a:prstGeom prst="rect">
            <a:avLst/>
          </a:prstGeom>
          <a:noFill/>
        </p:spPr>
        <p:txBody>
          <a:bodyPr wrap="square" rtlCol="0">
            <a:spAutoFit/>
          </a:bodyPr>
          <a:lstStyle/>
          <a:p>
            <a:r>
              <a:rPr lang="en-US" dirty="0"/>
              <a:t>Meng et al., in review</a:t>
            </a:r>
          </a:p>
        </p:txBody>
      </p:sp>
      <p:sp>
        <p:nvSpPr>
          <p:cNvPr id="7" name="Title 1">
            <a:extLst>
              <a:ext uri="{FF2B5EF4-FFF2-40B4-BE49-F238E27FC236}">
                <a16:creationId xmlns:a16="http://schemas.microsoft.com/office/drawing/2014/main" id="{FEC49ED5-FC29-4D65-9EC0-A48A68E07B23}"/>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solidFill>
                  <a:schemeClr val="bg1"/>
                </a:solidFill>
              </a:rPr>
              <a:t>Sikkusak</a:t>
            </a:r>
            <a:r>
              <a:rPr lang="en-US" dirty="0">
                <a:solidFill>
                  <a:schemeClr val="bg1"/>
                </a:solidFill>
              </a:rPr>
              <a:t> as a heatsink?</a:t>
            </a:r>
          </a:p>
        </p:txBody>
      </p:sp>
      <p:grpSp>
        <p:nvGrpSpPr>
          <p:cNvPr id="8" name="Group 7">
            <a:extLst>
              <a:ext uri="{FF2B5EF4-FFF2-40B4-BE49-F238E27FC236}">
                <a16:creationId xmlns:a16="http://schemas.microsoft.com/office/drawing/2014/main" id="{7A355B19-ACA7-4C4F-8AA8-27B8E92C45B0}"/>
              </a:ext>
            </a:extLst>
          </p:cNvPr>
          <p:cNvGrpSpPr/>
          <p:nvPr/>
        </p:nvGrpSpPr>
        <p:grpSpPr>
          <a:xfrm>
            <a:off x="201336" y="1209851"/>
            <a:ext cx="5257129" cy="394604"/>
            <a:chOff x="201336" y="1209852"/>
            <a:chExt cx="5257129" cy="394604"/>
          </a:xfrm>
        </p:grpSpPr>
        <p:sp>
          <p:nvSpPr>
            <p:cNvPr id="9" name="TextBox 8">
              <a:extLst>
                <a:ext uri="{FF2B5EF4-FFF2-40B4-BE49-F238E27FC236}">
                  <a16:creationId xmlns:a16="http://schemas.microsoft.com/office/drawing/2014/main" id="{384EC986-155A-40A1-81D7-C8BF62506934}"/>
                </a:ext>
              </a:extLst>
            </p:cNvPr>
            <p:cNvSpPr txBox="1"/>
            <p:nvPr/>
          </p:nvSpPr>
          <p:spPr>
            <a:xfrm>
              <a:off x="201336" y="1235124"/>
              <a:ext cx="5257129" cy="369332"/>
            </a:xfrm>
            <a:prstGeom prst="rect">
              <a:avLst/>
            </a:prstGeom>
            <a:noFill/>
          </p:spPr>
          <p:txBody>
            <a:bodyPr wrap="square" rtlCol="0">
              <a:spAutoFit/>
            </a:bodyPr>
            <a:lstStyle/>
            <a:p>
              <a:r>
                <a:rPr lang="en-US" dirty="0">
                  <a:solidFill>
                    <a:schemeClr val="bg1"/>
                  </a:solidFill>
                </a:rPr>
                <a:t>a versatile character </a:t>
              </a:r>
            </a:p>
          </p:txBody>
        </p:sp>
        <p:cxnSp>
          <p:nvCxnSpPr>
            <p:cNvPr id="10" name="Straight Connector 9">
              <a:extLst>
                <a:ext uri="{FF2B5EF4-FFF2-40B4-BE49-F238E27FC236}">
                  <a16:creationId xmlns:a16="http://schemas.microsoft.com/office/drawing/2014/main" id="{6A8167CA-0194-47BF-B3E3-40558142E303}"/>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FA735E99-46E3-4454-825F-CE8138B8590B}"/>
              </a:ext>
            </a:extLst>
          </p:cNvPr>
          <p:cNvSpPr>
            <a:spLocks noGrp="1"/>
          </p:cNvSpPr>
          <p:nvPr>
            <p:ph type="sldNum" sz="quarter" idx="12"/>
          </p:nvPr>
        </p:nvSpPr>
        <p:spPr/>
        <p:txBody>
          <a:bodyPr/>
          <a:lstStyle/>
          <a:p>
            <a:fld id="{99D969A1-0C5F-48CB-A9F7-3B5D04D9C8B0}" type="slidenum">
              <a:rPr lang="en-US" smtClean="0"/>
              <a:t>7</a:t>
            </a:fld>
            <a:endParaRPr lang="en-US"/>
          </a:p>
        </p:txBody>
      </p:sp>
      <p:pic>
        <p:nvPicPr>
          <p:cNvPr id="11" name="Picture 10">
            <a:extLst>
              <a:ext uri="{FF2B5EF4-FFF2-40B4-BE49-F238E27FC236}">
                <a16:creationId xmlns:a16="http://schemas.microsoft.com/office/drawing/2014/main" id="{92412F1B-B8B4-452D-B76D-A90CE042C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49" y="3427422"/>
            <a:ext cx="5197343" cy="1192194"/>
          </a:xfrm>
          <a:prstGeom prst="rect">
            <a:avLst/>
          </a:prstGeom>
        </p:spPr>
      </p:pic>
      <p:sp>
        <p:nvSpPr>
          <p:cNvPr id="4" name="TextBox 3">
            <a:extLst>
              <a:ext uri="{FF2B5EF4-FFF2-40B4-BE49-F238E27FC236}">
                <a16:creationId xmlns:a16="http://schemas.microsoft.com/office/drawing/2014/main" id="{9B221EF1-6A3E-4911-B9B2-56CA65A000FA}"/>
              </a:ext>
            </a:extLst>
          </p:cNvPr>
          <p:cNvSpPr txBox="1"/>
          <p:nvPr/>
        </p:nvSpPr>
        <p:spPr>
          <a:xfrm>
            <a:off x="6631806" y="3142288"/>
            <a:ext cx="438912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Terminus advancement correlates with thick mélange and retreat with a thin mélange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Developed a new parameterization to quantify mélange buttressing in models</a:t>
            </a:r>
          </a:p>
        </p:txBody>
      </p:sp>
    </p:spTree>
    <p:extLst>
      <p:ext uri="{BB962C8B-B14F-4D97-AF65-F5344CB8AC3E}">
        <p14:creationId xmlns:p14="http://schemas.microsoft.com/office/powerpoint/2010/main" val="29013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4"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D31CA85-8B40-4258-9652-D7FD9917DB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47230"/>
          <a:stretch/>
        </p:blipFill>
        <p:spPr>
          <a:xfrm>
            <a:off x="6316347" y="2508771"/>
            <a:ext cx="5875653" cy="3604063"/>
          </a:xfrm>
        </p:spPr>
      </p:pic>
      <p:pic>
        <p:nvPicPr>
          <p:cNvPr id="4" name="Picture 2" descr="https://lh7-us.googleusercontent.com/uo0RgzQRQbKg3lYdmogaWfxUBUd2-mcausSpV-LYd3b4jkxKH2hPRf3KoJ0zYp0prxdURdFM6IlJXPEGIYxizA6BW5a5dS2oj2zeqk8lSySaRGnAX7pYXQMxaOZ8x5b7PMOzVunl0aq4oJZeQLYpTTjuMQ=s2048">
            <a:extLst>
              <a:ext uri="{FF2B5EF4-FFF2-40B4-BE49-F238E27FC236}">
                <a16:creationId xmlns:a16="http://schemas.microsoft.com/office/drawing/2014/main" id="{D928A104-36C2-4B73-8559-282A7A12E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63" y="1863911"/>
            <a:ext cx="6439911" cy="41027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DF8CDB-EED7-419E-A398-ED5A23435F1E}"/>
              </a:ext>
            </a:extLst>
          </p:cNvPr>
          <p:cNvSpPr txBox="1"/>
          <p:nvPr/>
        </p:nvSpPr>
        <p:spPr>
          <a:xfrm>
            <a:off x="4287993" y="5549696"/>
            <a:ext cx="995367" cy="369332"/>
          </a:xfrm>
          <a:prstGeom prst="rect">
            <a:avLst/>
          </a:prstGeom>
          <a:solidFill>
            <a:srgbClr val="D9D9D9">
              <a:alpha val="50196"/>
            </a:srgbClr>
          </a:solidFill>
        </p:spPr>
        <p:txBody>
          <a:bodyPr wrap="square" rtlCol="0">
            <a:spAutoFit/>
          </a:bodyPr>
          <a:lstStyle/>
          <a:p>
            <a:r>
              <a:rPr lang="en-US" dirty="0" err="1"/>
              <a:t>Qaww</a:t>
            </a:r>
            <a:endParaRPr lang="en-US" dirty="0"/>
          </a:p>
        </p:txBody>
      </p:sp>
      <p:sp>
        <p:nvSpPr>
          <p:cNvPr id="7" name="TextBox 6">
            <a:extLst>
              <a:ext uri="{FF2B5EF4-FFF2-40B4-BE49-F238E27FC236}">
                <a16:creationId xmlns:a16="http://schemas.microsoft.com/office/drawing/2014/main" id="{D7887DCF-3F0E-45AB-A458-CCD5D29F9DA7}"/>
              </a:ext>
            </a:extLst>
          </p:cNvPr>
          <p:cNvSpPr txBox="1"/>
          <p:nvPr/>
        </p:nvSpPr>
        <p:spPr>
          <a:xfrm>
            <a:off x="3035628" y="4590966"/>
            <a:ext cx="592091" cy="369332"/>
          </a:xfrm>
          <a:prstGeom prst="rect">
            <a:avLst/>
          </a:prstGeom>
          <a:solidFill>
            <a:srgbClr val="D9D9D9">
              <a:alpha val="50196"/>
            </a:srgbClr>
          </a:solidFill>
        </p:spPr>
        <p:txBody>
          <a:bodyPr wrap="square" rtlCol="0">
            <a:spAutoFit/>
          </a:bodyPr>
          <a:lstStyle/>
          <a:p>
            <a:r>
              <a:rPr lang="en-US" dirty="0" err="1"/>
              <a:t>Qib</a:t>
            </a:r>
            <a:endParaRPr lang="en-US" dirty="0"/>
          </a:p>
        </p:txBody>
      </p:sp>
      <p:sp>
        <p:nvSpPr>
          <p:cNvPr id="10" name="Title 1">
            <a:extLst>
              <a:ext uri="{FF2B5EF4-FFF2-40B4-BE49-F238E27FC236}">
                <a16:creationId xmlns:a16="http://schemas.microsoft.com/office/drawing/2014/main" id="{E1603830-2BF2-4DD8-B540-615CCEBF0945}"/>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How much Atlantic water reaches the terminus?</a:t>
            </a:r>
          </a:p>
        </p:txBody>
      </p:sp>
      <p:grpSp>
        <p:nvGrpSpPr>
          <p:cNvPr id="11" name="Group 10">
            <a:extLst>
              <a:ext uri="{FF2B5EF4-FFF2-40B4-BE49-F238E27FC236}">
                <a16:creationId xmlns:a16="http://schemas.microsoft.com/office/drawing/2014/main" id="{EBBCD054-AB88-4671-A56E-C02CFCADB7C3}"/>
              </a:ext>
            </a:extLst>
          </p:cNvPr>
          <p:cNvGrpSpPr/>
          <p:nvPr/>
        </p:nvGrpSpPr>
        <p:grpSpPr>
          <a:xfrm>
            <a:off x="201336" y="1209851"/>
            <a:ext cx="5257129" cy="394604"/>
            <a:chOff x="201336" y="1209852"/>
            <a:chExt cx="5257129" cy="394604"/>
          </a:xfrm>
        </p:grpSpPr>
        <p:sp>
          <p:nvSpPr>
            <p:cNvPr id="12" name="TextBox 11">
              <a:extLst>
                <a:ext uri="{FF2B5EF4-FFF2-40B4-BE49-F238E27FC236}">
                  <a16:creationId xmlns:a16="http://schemas.microsoft.com/office/drawing/2014/main" id="{6838A9AC-4972-4E4F-886E-B9BE28E97CE7}"/>
                </a:ext>
              </a:extLst>
            </p:cNvPr>
            <p:cNvSpPr txBox="1"/>
            <p:nvPr/>
          </p:nvSpPr>
          <p:spPr>
            <a:xfrm>
              <a:off x="201336" y="1235124"/>
              <a:ext cx="5257129" cy="369332"/>
            </a:xfrm>
            <a:prstGeom prst="rect">
              <a:avLst/>
            </a:prstGeom>
            <a:noFill/>
          </p:spPr>
          <p:txBody>
            <a:bodyPr wrap="square" rtlCol="0">
              <a:spAutoFit/>
            </a:bodyPr>
            <a:lstStyle/>
            <a:p>
              <a:endParaRPr lang="en-US" dirty="0">
                <a:solidFill>
                  <a:schemeClr val="bg1"/>
                </a:solidFill>
              </a:endParaRPr>
            </a:p>
          </p:txBody>
        </p:sp>
        <p:cxnSp>
          <p:nvCxnSpPr>
            <p:cNvPr id="13" name="Straight Connector 12">
              <a:extLst>
                <a:ext uri="{FF2B5EF4-FFF2-40B4-BE49-F238E27FC236}">
                  <a16:creationId xmlns:a16="http://schemas.microsoft.com/office/drawing/2014/main" id="{0D9C903F-757B-4DED-85F0-C641D0111EBA}"/>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314DB63A-78FA-4D51-8880-0C0812E02EE5}"/>
              </a:ext>
            </a:extLst>
          </p:cNvPr>
          <p:cNvSpPr txBox="1"/>
          <p:nvPr/>
        </p:nvSpPr>
        <p:spPr>
          <a:xfrm>
            <a:off x="6793067" y="4546242"/>
            <a:ext cx="2480469" cy="369332"/>
          </a:xfrm>
          <a:prstGeom prst="rect">
            <a:avLst/>
          </a:prstGeom>
          <a:noFill/>
        </p:spPr>
        <p:txBody>
          <a:bodyPr wrap="square" rtlCol="0">
            <a:spAutoFit/>
          </a:bodyPr>
          <a:lstStyle/>
          <a:p>
            <a:r>
              <a:rPr lang="en-US" dirty="0"/>
              <a:t>Iceberg </a:t>
            </a:r>
            <a:r>
              <a:rPr lang="en-US" dirty="0" err="1"/>
              <a:t>heatflux</a:t>
            </a:r>
            <a:endParaRPr lang="en-US" dirty="0"/>
          </a:p>
        </p:txBody>
      </p:sp>
      <p:sp>
        <p:nvSpPr>
          <p:cNvPr id="14" name="TextBox 13">
            <a:extLst>
              <a:ext uri="{FF2B5EF4-FFF2-40B4-BE49-F238E27FC236}">
                <a16:creationId xmlns:a16="http://schemas.microsoft.com/office/drawing/2014/main" id="{81BB3F9C-5A38-4CF7-8F7A-E9EA42850A4A}"/>
              </a:ext>
            </a:extLst>
          </p:cNvPr>
          <p:cNvSpPr txBox="1"/>
          <p:nvPr/>
        </p:nvSpPr>
        <p:spPr>
          <a:xfrm>
            <a:off x="6793067" y="2502788"/>
            <a:ext cx="3208667" cy="369332"/>
          </a:xfrm>
          <a:prstGeom prst="rect">
            <a:avLst/>
          </a:prstGeom>
          <a:noFill/>
        </p:spPr>
        <p:txBody>
          <a:bodyPr wrap="square" rtlCol="0">
            <a:spAutoFit/>
          </a:bodyPr>
          <a:lstStyle/>
          <a:p>
            <a:r>
              <a:rPr lang="en-US" dirty="0"/>
              <a:t>Atlantic warm water </a:t>
            </a:r>
            <a:r>
              <a:rPr lang="en-US" dirty="0" err="1"/>
              <a:t>heatflux</a:t>
            </a:r>
            <a:endParaRPr lang="en-US" dirty="0"/>
          </a:p>
        </p:txBody>
      </p:sp>
      <p:pic>
        <p:nvPicPr>
          <p:cNvPr id="3074" name="Picture 2" descr="https://lh7-us.googleusercontent.com/4SRdpgjvUNCnRyhMheQj1J8ArQ0Hii8fxtw_ra7RyBuroY7QrGBOWSumXBHCyhsRvAY0xxLE1wXAcx2jnpJ_PRxB8gYJvPRAx305IPFBuDFm2I18azziGw4nntbUqagAiw9c-5sbL9vtDE4L_9RLDGdl1Q=s2048">
            <a:extLst>
              <a:ext uri="{FF2B5EF4-FFF2-40B4-BE49-F238E27FC236}">
                <a16:creationId xmlns:a16="http://schemas.microsoft.com/office/drawing/2014/main" id="{298D3D1F-AB6B-4507-9B87-041FC733D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064" y="4866872"/>
            <a:ext cx="4324927" cy="941453"/>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a:extLst>
              <a:ext uri="{FF2B5EF4-FFF2-40B4-BE49-F238E27FC236}">
                <a16:creationId xmlns:a16="http://schemas.microsoft.com/office/drawing/2014/main" id="{A623E1E6-197A-4414-9AD4-F6AD88BDB4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75064" y="2881605"/>
            <a:ext cx="3499668" cy="613977"/>
          </a:xfrm>
          <a:prstGeom prst="rect">
            <a:avLst/>
          </a:prstGeom>
        </p:spPr>
      </p:pic>
      <p:sp>
        <p:nvSpPr>
          <p:cNvPr id="18" name="TextBox 17">
            <a:extLst>
              <a:ext uri="{FF2B5EF4-FFF2-40B4-BE49-F238E27FC236}">
                <a16:creationId xmlns:a16="http://schemas.microsoft.com/office/drawing/2014/main" id="{6F3EE600-0977-4072-8206-AF79A1ED1D8E}"/>
              </a:ext>
            </a:extLst>
          </p:cNvPr>
          <p:cNvSpPr txBox="1"/>
          <p:nvPr/>
        </p:nvSpPr>
        <p:spPr>
          <a:xfrm>
            <a:off x="10274531" y="2765367"/>
            <a:ext cx="1679171" cy="1061829"/>
          </a:xfrm>
          <a:prstGeom prst="rect">
            <a:avLst/>
          </a:prstGeom>
          <a:noFill/>
        </p:spPr>
        <p:txBody>
          <a:bodyPr wrap="square" rtlCol="0">
            <a:spAutoFit/>
          </a:bodyPr>
          <a:lstStyle/>
          <a:p>
            <a:r>
              <a:rPr lang="en-US" sz="1050" dirty="0" err="1"/>
              <a:t>psw</a:t>
            </a:r>
            <a:r>
              <a:rPr lang="en-US" sz="1050" dirty="0"/>
              <a:t> – density of saltwater</a:t>
            </a:r>
          </a:p>
          <a:p>
            <a:r>
              <a:rPr lang="en-US" sz="1050" dirty="0"/>
              <a:t>Cp – specific heat of water</a:t>
            </a:r>
          </a:p>
          <a:p>
            <a:r>
              <a:rPr lang="en-US" sz="1050" dirty="0"/>
              <a:t>T – water temperature</a:t>
            </a:r>
          </a:p>
          <a:p>
            <a:r>
              <a:rPr lang="en-US" sz="1050" dirty="0" err="1"/>
              <a:t>Tf</a:t>
            </a:r>
            <a:r>
              <a:rPr lang="en-US" sz="1050" dirty="0"/>
              <a:t> – freezing point</a:t>
            </a:r>
          </a:p>
          <a:p>
            <a:r>
              <a:rPr lang="en-US" sz="1050" dirty="0"/>
              <a:t>u – water velocity</a:t>
            </a:r>
          </a:p>
          <a:p>
            <a:r>
              <a:rPr lang="en-US" sz="1050" dirty="0"/>
              <a:t>A – Gate area</a:t>
            </a:r>
          </a:p>
        </p:txBody>
      </p:sp>
      <p:sp>
        <p:nvSpPr>
          <p:cNvPr id="19" name="TextBox 18">
            <a:extLst>
              <a:ext uri="{FF2B5EF4-FFF2-40B4-BE49-F238E27FC236}">
                <a16:creationId xmlns:a16="http://schemas.microsoft.com/office/drawing/2014/main" id="{ADA6E7FC-79C4-458F-9855-EA0905AAB06D}"/>
              </a:ext>
            </a:extLst>
          </p:cNvPr>
          <p:cNvSpPr txBox="1"/>
          <p:nvPr/>
        </p:nvSpPr>
        <p:spPr>
          <a:xfrm>
            <a:off x="8168093" y="6102198"/>
            <a:ext cx="2210885" cy="369332"/>
          </a:xfrm>
          <a:prstGeom prst="rect">
            <a:avLst/>
          </a:prstGeom>
          <a:noFill/>
        </p:spPr>
        <p:txBody>
          <a:bodyPr wrap="square" rtlCol="0">
            <a:spAutoFit/>
          </a:bodyPr>
          <a:lstStyle/>
          <a:p>
            <a:r>
              <a:rPr lang="en-US" dirty="0"/>
              <a:t>Jackson et al., 2014</a:t>
            </a:r>
          </a:p>
        </p:txBody>
      </p:sp>
      <p:sp>
        <p:nvSpPr>
          <p:cNvPr id="20" name="Slide Number Placeholder 19">
            <a:extLst>
              <a:ext uri="{FF2B5EF4-FFF2-40B4-BE49-F238E27FC236}">
                <a16:creationId xmlns:a16="http://schemas.microsoft.com/office/drawing/2014/main" id="{0A1E39A4-E463-434D-A161-68D7CF6D87B3}"/>
              </a:ext>
            </a:extLst>
          </p:cNvPr>
          <p:cNvSpPr>
            <a:spLocks noGrp="1"/>
          </p:cNvSpPr>
          <p:nvPr>
            <p:ph type="sldNum" sz="quarter" idx="12"/>
          </p:nvPr>
        </p:nvSpPr>
        <p:spPr/>
        <p:txBody>
          <a:bodyPr/>
          <a:lstStyle/>
          <a:p>
            <a:fld id="{99D969A1-0C5F-48CB-A9F7-3B5D04D9C8B0}" type="slidenum">
              <a:rPr lang="en-US" smtClean="0"/>
              <a:t>8</a:t>
            </a:fld>
            <a:endParaRPr lang="en-US"/>
          </a:p>
        </p:txBody>
      </p:sp>
      <p:sp>
        <p:nvSpPr>
          <p:cNvPr id="21" name="TextBox 20">
            <a:extLst>
              <a:ext uri="{FF2B5EF4-FFF2-40B4-BE49-F238E27FC236}">
                <a16:creationId xmlns:a16="http://schemas.microsoft.com/office/drawing/2014/main" id="{FAE264D3-B04E-4EB0-89FA-B68EC22D5760}"/>
              </a:ext>
            </a:extLst>
          </p:cNvPr>
          <p:cNvSpPr txBox="1"/>
          <p:nvPr/>
        </p:nvSpPr>
        <p:spPr>
          <a:xfrm>
            <a:off x="124863" y="5648149"/>
            <a:ext cx="2462169" cy="307777"/>
          </a:xfrm>
          <a:prstGeom prst="rect">
            <a:avLst/>
          </a:prstGeom>
          <a:solidFill>
            <a:srgbClr val="FFFFFF">
              <a:alpha val="50196"/>
            </a:srgbClr>
          </a:solidFill>
        </p:spPr>
        <p:txBody>
          <a:bodyPr wrap="square" rtlCol="0">
            <a:spAutoFit/>
          </a:bodyPr>
          <a:lstStyle/>
          <a:p>
            <a:r>
              <a:rPr lang="en-US" sz="1400" dirty="0"/>
              <a:t>Figure Credit: Chris Bickel AAAS</a:t>
            </a:r>
          </a:p>
        </p:txBody>
      </p:sp>
    </p:spTree>
    <p:extLst>
      <p:ext uri="{BB962C8B-B14F-4D97-AF65-F5344CB8AC3E}">
        <p14:creationId xmlns:p14="http://schemas.microsoft.com/office/powerpoint/2010/main" val="6546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7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BC00EF-ECED-4975-B957-5D78F5DC87A3}"/>
              </a:ext>
            </a:extLst>
          </p:cNvPr>
          <p:cNvSpPr txBox="1"/>
          <p:nvPr/>
        </p:nvSpPr>
        <p:spPr>
          <a:xfrm>
            <a:off x="370526" y="6488668"/>
            <a:ext cx="2362874" cy="369332"/>
          </a:xfrm>
          <a:prstGeom prst="rect">
            <a:avLst/>
          </a:prstGeom>
          <a:noFill/>
        </p:spPr>
        <p:txBody>
          <a:bodyPr wrap="square" rtlCol="0">
            <a:spAutoFit/>
          </a:bodyPr>
          <a:lstStyle/>
          <a:p>
            <a:r>
              <a:rPr lang="en-US" dirty="0"/>
              <a:t>Shahin et al., in prep b</a:t>
            </a:r>
          </a:p>
        </p:txBody>
      </p:sp>
      <p:sp>
        <p:nvSpPr>
          <p:cNvPr id="10" name="Title 1">
            <a:extLst>
              <a:ext uri="{FF2B5EF4-FFF2-40B4-BE49-F238E27FC236}">
                <a16:creationId xmlns:a16="http://schemas.microsoft.com/office/drawing/2014/main" id="{8978E6BE-44BA-4778-AA77-EB5C8EE106E4}"/>
              </a:ext>
            </a:extLst>
          </p:cNvPr>
          <p:cNvSpPr txBox="1">
            <a:spLocks/>
          </p:cNvSpPr>
          <p:nvPr/>
        </p:nvSpPr>
        <p:spPr>
          <a:xfrm>
            <a:off x="0" y="0"/>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Some help from AI</a:t>
            </a:r>
          </a:p>
        </p:txBody>
      </p:sp>
      <p:grpSp>
        <p:nvGrpSpPr>
          <p:cNvPr id="11" name="Group 10">
            <a:extLst>
              <a:ext uri="{FF2B5EF4-FFF2-40B4-BE49-F238E27FC236}">
                <a16:creationId xmlns:a16="http://schemas.microsoft.com/office/drawing/2014/main" id="{F460169F-F653-4A05-81FD-9646908F17DE}"/>
              </a:ext>
            </a:extLst>
          </p:cNvPr>
          <p:cNvGrpSpPr/>
          <p:nvPr/>
        </p:nvGrpSpPr>
        <p:grpSpPr>
          <a:xfrm>
            <a:off x="201336" y="1209851"/>
            <a:ext cx="5257129" cy="394604"/>
            <a:chOff x="201336" y="1209852"/>
            <a:chExt cx="5257129" cy="394604"/>
          </a:xfrm>
        </p:grpSpPr>
        <p:sp>
          <p:nvSpPr>
            <p:cNvPr id="12" name="TextBox 11">
              <a:extLst>
                <a:ext uri="{FF2B5EF4-FFF2-40B4-BE49-F238E27FC236}">
                  <a16:creationId xmlns:a16="http://schemas.microsoft.com/office/drawing/2014/main" id="{13257EA3-23C1-4275-87D9-70C3DEC02F7B}"/>
                </a:ext>
              </a:extLst>
            </p:cNvPr>
            <p:cNvSpPr txBox="1"/>
            <p:nvPr/>
          </p:nvSpPr>
          <p:spPr>
            <a:xfrm>
              <a:off x="201336" y="1235124"/>
              <a:ext cx="5257129" cy="369332"/>
            </a:xfrm>
            <a:prstGeom prst="rect">
              <a:avLst/>
            </a:prstGeom>
            <a:noFill/>
          </p:spPr>
          <p:txBody>
            <a:bodyPr wrap="square" rtlCol="0">
              <a:spAutoFit/>
            </a:bodyPr>
            <a:lstStyle/>
            <a:p>
              <a:endParaRPr lang="en-US" dirty="0">
                <a:solidFill>
                  <a:schemeClr val="bg1"/>
                </a:solidFill>
              </a:endParaRPr>
            </a:p>
          </p:txBody>
        </p:sp>
        <p:cxnSp>
          <p:nvCxnSpPr>
            <p:cNvPr id="13" name="Straight Connector 12">
              <a:extLst>
                <a:ext uri="{FF2B5EF4-FFF2-40B4-BE49-F238E27FC236}">
                  <a16:creationId xmlns:a16="http://schemas.microsoft.com/office/drawing/2014/main" id="{0230429F-F9FC-41B7-8E5C-743237EA9FE9}"/>
                </a:ext>
              </a:extLst>
            </p:cNvPr>
            <p:cNvCxnSpPr>
              <a:cxnSpLocks/>
            </p:cNvCxnSpPr>
            <p:nvPr/>
          </p:nvCxnSpPr>
          <p:spPr>
            <a:xfrm>
              <a:off x="201336" y="1209852"/>
              <a:ext cx="1350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04B46F8-80AF-47E3-9150-674897D36BAD}"/>
              </a:ext>
            </a:extLst>
          </p:cNvPr>
          <p:cNvGrpSpPr/>
          <p:nvPr/>
        </p:nvGrpSpPr>
        <p:grpSpPr>
          <a:xfrm>
            <a:off x="6783888" y="1777355"/>
            <a:ext cx="3541436" cy="5080645"/>
            <a:chOff x="6783888" y="1777355"/>
            <a:chExt cx="3541436" cy="5080645"/>
          </a:xfrm>
        </p:grpSpPr>
        <p:pic>
          <p:nvPicPr>
            <p:cNvPr id="1027" name="Picture 3" descr="https://lh7-us.googleusercontent.com/94UcJ_wkzYw4ee8tGxKnrlQpmXTUQFn2NmTjgQqCYrdsYjoew7z_Oghale9PXl2_XK8kAxro752XUiayieAlnZoocHaYqU4cnq9xZT51dlmvcbSe7jcRZg5c21Dh_VDKWC_L0gJKg7ctEarDXCse07NGvw=s2048">
              <a:extLst>
                <a:ext uri="{FF2B5EF4-FFF2-40B4-BE49-F238E27FC236}">
                  <a16:creationId xmlns:a16="http://schemas.microsoft.com/office/drawing/2014/main" id="{7FC2CBDA-B04B-427F-A082-2BCA95981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065" y="4335437"/>
              <a:ext cx="3048259" cy="23166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7-us.googleusercontent.com/BgoaSRo3I0exghLQJBbDopaa829cR6879Fa3AUyWRmCjnoUEzkE1876Z2VXGojdCMdOu4vNN5NVcfT8WmqE3jUPnYSAgL3rHAcde3TMgiuw2Za1yOZ_dfavWpGmT3BEWdrwQ3EoubVCWGSeH-2wnjPoObw=s2048">
              <a:extLst>
                <a:ext uri="{FF2B5EF4-FFF2-40B4-BE49-F238E27FC236}">
                  <a16:creationId xmlns:a16="http://schemas.microsoft.com/office/drawing/2014/main" id="{D3495F97-4C84-4C7D-83C1-5C8B91DA3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3220" y="1777355"/>
              <a:ext cx="3172104" cy="24107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5B30B51-7117-43F8-88F4-EFFB32505515}"/>
                </a:ext>
              </a:extLst>
            </p:cNvPr>
            <p:cNvSpPr txBox="1"/>
            <p:nvPr/>
          </p:nvSpPr>
          <p:spPr>
            <a:xfrm>
              <a:off x="8508550" y="6488668"/>
              <a:ext cx="1143450" cy="369332"/>
            </a:xfrm>
            <a:prstGeom prst="rect">
              <a:avLst/>
            </a:prstGeom>
            <a:noFill/>
          </p:spPr>
          <p:txBody>
            <a:bodyPr wrap="square" rtlCol="0">
              <a:spAutoFit/>
            </a:bodyPr>
            <a:lstStyle/>
            <a:p>
              <a:r>
                <a:rPr lang="en-US" dirty="0"/>
                <a:t>width (m)</a:t>
              </a:r>
            </a:p>
          </p:txBody>
        </p:sp>
        <p:sp>
          <p:nvSpPr>
            <p:cNvPr id="15" name="TextBox 14">
              <a:extLst>
                <a:ext uri="{FF2B5EF4-FFF2-40B4-BE49-F238E27FC236}">
                  <a16:creationId xmlns:a16="http://schemas.microsoft.com/office/drawing/2014/main" id="{D9EA6D6A-42C9-4600-B4B1-8FFC48A7FF4E}"/>
                </a:ext>
              </a:extLst>
            </p:cNvPr>
            <p:cNvSpPr txBox="1"/>
            <p:nvPr/>
          </p:nvSpPr>
          <p:spPr>
            <a:xfrm rot="16200000">
              <a:off x="6396829" y="5352988"/>
              <a:ext cx="1143450" cy="369332"/>
            </a:xfrm>
            <a:prstGeom prst="rect">
              <a:avLst/>
            </a:prstGeom>
            <a:noFill/>
          </p:spPr>
          <p:txBody>
            <a:bodyPr wrap="square" rtlCol="0">
              <a:spAutoFit/>
            </a:bodyPr>
            <a:lstStyle/>
            <a:p>
              <a:r>
                <a:rPr lang="en-US" dirty="0"/>
                <a:t>depth (m)</a:t>
              </a:r>
            </a:p>
          </p:txBody>
        </p:sp>
        <p:sp>
          <p:nvSpPr>
            <p:cNvPr id="17" name="TextBox 16">
              <a:extLst>
                <a:ext uri="{FF2B5EF4-FFF2-40B4-BE49-F238E27FC236}">
                  <a16:creationId xmlns:a16="http://schemas.microsoft.com/office/drawing/2014/main" id="{693498C5-D46C-4BE5-B2DF-3BCDE1FBE9DD}"/>
                </a:ext>
              </a:extLst>
            </p:cNvPr>
            <p:cNvSpPr txBox="1"/>
            <p:nvPr/>
          </p:nvSpPr>
          <p:spPr>
            <a:xfrm rot="16200000">
              <a:off x="6396829" y="2927594"/>
              <a:ext cx="1143450" cy="369332"/>
            </a:xfrm>
            <a:prstGeom prst="rect">
              <a:avLst/>
            </a:prstGeom>
            <a:noFill/>
          </p:spPr>
          <p:txBody>
            <a:bodyPr wrap="square" rtlCol="0">
              <a:spAutoFit/>
            </a:bodyPr>
            <a:lstStyle/>
            <a:p>
              <a:r>
                <a:rPr lang="en-US" dirty="0"/>
                <a:t>depth (m)</a:t>
              </a:r>
            </a:p>
          </p:txBody>
        </p:sp>
      </p:grpSp>
      <p:sp>
        <p:nvSpPr>
          <p:cNvPr id="2" name="Slide Number Placeholder 1">
            <a:extLst>
              <a:ext uri="{FF2B5EF4-FFF2-40B4-BE49-F238E27FC236}">
                <a16:creationId xmlns:a16="http://schemas.microsoft.com/office/drawing/2014/main" id="{7BFE883C-3DC1-42B4-9E50-F0ECEFDBCCD2}"/>
              </a:ext>
            </a:extLst>
          </p:cNvPr>
          <p:cNvSpPr>
            <a:spLocks noGrp="1"/>
          </p:cNvSpPr>
          <p:nvPr>
            <p:ph type="sldNum" sz="quarter" idx="12"/>
          </p:nvPr>
        </p:nvSpPr>
        <p:spPr/>
        <p:txBody>
          <a:bodyPr/>
          <a:lstStyle/>
          <a:p>
            <a:fld id="{99D969A1-0C5F-48CB-A9F7-3B5D04D9C8B0}" type="slidenum">
              <a:rPr lang="en-US" smtClean="0"/>
              <a:t>9</a:t>
            </a:fld>
            <a:endParaRPr lang="en-US"/>
          </a:p>
        </p:txBody>
      </p:sp>
      <p:grpSp>
        <p:nvGrpSpPr>
          <p:cNvPr id="8" name="Group 7">
            <a:extLst>
              <a:ext uri="{FF2B5EF4-FFF2-40B4-BE49-F238E27FC236}">
                <a16:creationId xmlns:a16="http://schemas.microsoft.com/office/drawing/2014/main" id="{D97F58AD-67A3-4385-AF31-8379819A23EB}"/>
              </a:ext>
            </a:extLst>
          </p:cNvPr>
          <p:cNvGrpSpPr/>
          <p:nvPr/>
        </p:nvGrpSpPr>
        <p:grpSpPr>
          <a:xfrm>
            <a:off x="0" y="1892070"/>
            <a:ext cx="5818173" cy="3073859"/>
            <a:chOff x="0" y="1892070"/>
            <a:chExt cx="5818173" cy="3073859"/>
          </a:xfrm>
        </p:grpSpPr>
        <p:grpSp>
          <p:nvGrpSpPr>
            <p:cNvPr id="6" name="Group 5">
              <a:extLst>
                <a:ext uri="{FF2B5EF4-FFF2-40B4-BE49-F238E27FC236}">
                  <a16:creationId xmlns:a16="http://schemas.microsoft.com/office/drawing/2014/main" id="{550757F8-A33B-4775-8F9D-4C9440B7A78D}"/>
                </a:ext>
              </a:extLst>
            </p:cNvPr>
            <p:cNvGrpSpPr/>
            <p:nvPr/>
          </p:nvGrpSpPr>
          <p:grpSpPr>
            <a:xfrm>
              <a:off x="0" y="1892070"/>
              <a:ext cx="5818173" cy="3073859"/>
              <a:chOff x="0" y="1892070"/>
              <a:chExt cx="5818173" cy="3073859"/>
            </a:xfrm>
          </p:grpSpPr>
          <p:pic>
            <p:nvPicPr>
              <p:cNvPr id="5125" name="Picture 5" descr="https://lh7-us.googleusercontent.com/C4jkJ2Tzju3r9cP1yGPgcW3vVVd1hka3b1PJsoMLGM2nz2flg4IxF-WmDWW0RX8GnkxEZbGJ1y4VcZ6NGiHgXM3ztxtw8DxwlWFeFiSKd0yPwAfTKdxQHsgTe313wdQIA9QodjExyAgHL2Z3tfMoeJWlNw=s2048">
                <a:extLst>
                  <a:ext uri="{FF2B5EF4-FFF2-40B4-BE49-F238E27FC236}">
                    <a16:creationId xmlns:a16="http://schemas.microsoft.com/office/drawing/2014/main" id="{B916D72D-F49E-43E2-A4F3-808B41F8F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92070"/>
                <a:ext cx="5818173" cy="30738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DC1171-C3DA-4C46-A90C-9A24097E3E2E}"/>
                  </a:ext>
                </a:extLst>
              </p:cNvPr>
              <p:cNvSpPr txBox="1"/>
              <p:nvPr/>
            </p:nvSpPr>
            <p:spPr>
              <a:xfrm>
                <a:off x="2213223" y="1925523"/>
                <a:ext cx="1040354" cy="369332"/>
              </a:xfrm>
              <a:prstGeom prst="rect">
                <a:avLst/>
              </a:prstGeom>
              <a:noFill/>
            </p:spPr>
            <p:txBody>
              <a:bodyPr wrap="square" rtlCol="0">
                <a:spAutoFit/>
              </a:bodyPr>
              <a:lstStyle/>
              <a:p>
                <a:r>
                  <a:rPr lang="en-US" dirty="0"/>
                  <a:t>Helheim</a:t>
                </a:r>
              </a:p>
            </p:txBody>
          </p:sp>
        </p:grpSp>
        <p:sp>
          <p:nvSpPr>
            <p:cNvPr id="7" name="TextBox 6">
              <a:extLst>
                <a:ext uri="{FF2B5EF4-FFF2-40B4-BE49-F238E27FC236}">
                  <a16:creationId xmlns:a16="http://schemas.microsoft.com/office/drawing/2014/main" id="{B6319994-05B2-438C-915B-12115E0BB50C}"/>
                </a:ext>
              </a:extLst>
            </p:cNvPr>
            <p:cNvSpPr txBox="1"/>
            <p:nvPr/>
          </p:nvSpPr>
          <p:spPr>
            <a:xfrm rot="16200000">
              <a:off x="4960805" y="3207537"/>
              <a:ext cx="1263425" cy="276999"/>
            </a:xfrm>
            <a:prstGeom prst="rect">
              <a:avLst/>
            </a:prstGeom>
            <a:noFill/>
          </p:spPr>
          <p:txBody>
            <a:bodyPr wrap="square" rtlCol="0">
              <a:spAutoFit/>
            </a:bodyPr>
            <a:lstStyle/>
            <a:p>
              <a:r>
                <a:rPr lang="en-US" sz="1200" dirty="0"/>
                <a:t>Iceberg length</a:t>
              </a:r>
            </a:p>
          </p:txBody>
        </p:sp>
      </p:grpSp>
      <p:grpSp>
        <p:nvGrpSpPr>
          <p:cNvPr id="9" name="Group 8">
            <a:extLst>
              <a:ext uri="{FF2B5EF4-FFF2-40B4-BE49-F238E27FC236}">
                <a16:creationId xmlns:a16="http://schemas.microsoft.com/office/drawing/2014/main" id="{5E5913E2-7447-4638-A5B7-B2018B7FDCCC}"/>
              </a:ext>
            </a:extLst>
          </p:cNvPr>
          <p:cNvGrpSpPr/>
          <p:nvPr/>
        </p:nvGrpSpPr>
        <p:grpSpPr>
          <a:xfrm>
            <a:off x="5893480" y="1892070"/>
            <a:ext cx="6089889" cy="3231080"/>
            <a:chOff x="5796137" y="1892070"/>
            <a:chExt cx="6089889" cy="3231080"/>
          </a:xfrm>
        </p:grpSpPr>
        <p:grpSp>
          <p:nvGrpSpPr>
            <p:cNvPr id="5" name="Group 4">
              <a:extLst>
                <a:ext uri="{FF2B5EF4-FFF2-40B4-BE49-F238E27FC236}">
                  <a16:creationId xmlns:a16="http://schemas.microsoft.com/office/drawing/2014/main" id="{99436D1D-4B98-4AFA-882C-E3D63AFC4935}"/>
                </a:ext>
              </a:extLst>
            </p:cNvPr>
            <p:cNvGrpSpPr/>
            <p:nvPr/>
          </p:nvGrpSpPr>
          <p:grpSpPr>
            <a:xfrm>
              <a:off x="5796137" y="1892070"/>
              <a:ext cx="6089889" cy="3231080"/>
              <a:chOff x="5796137" y="1892070"/>
              <a:chExt cx="6089889" cy="3231080"/>
            </a:xfrm>
          </p:grpSpPr>
          <p:pic>
            <p:nvPicPr>
              <p:cNvPr id="5126" name="Picture 6" descr="https://lh7-us.googleusercontent.com/lk8VcDPg5OvoY77ZubsvhpWD41GqcyU4JetaKDoziIUk47yW7AgdVEfIha4DHVqM8YsSZsP8V-YTO7TnuJd5iObH8Zzpzc9QNhUIfTeLRdz8U-WzGnsEMca3_Em3kad9vrvGeNo9s8mUk08pfy8-0qsBcQ=s2048">
                <a:extLst>
                  <a:ext uri="{FF2B5EF4-FFF2-40B4-BE49-F238E27FC236}">
                    <a16:creationId xmlns:a16="http://schemas.microsoft.com/office/drawing/2014/main" id="{67B85E50-E95E-4312-98D9-8ABA067F6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7" y="1905738"/>
                <a:ext cx="6089889" cy="32174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F4AE773-1E1B-45DE-9654-D8A780D56408}"/>
                  </a:ext>
                </a:extLst>
              </p:cNvPr>
              <p:cNvSpPr txBox="1"/>
              <p:nvPr/>
            </p:nvSpPr>
            <p:spPr>
              <a:xfrm>
                <a:off x="7661413" y="1892070"/>
                <a:ext cx="1898374" cy="369332"/>
              </a:xfrm>
              <a:prstGeom prst="rect">
                <a:avLst/>
              </a:prstGeom>
              <a:noFill/>
            </p:spPr>
            <p:txBody>
              <a:bodyPr wrap="square" rtlCol="0">
                <a:spAutoFit/>
              </a:bodyPr>
              <a:lstStyle/>
              <a:p>
                <a:r>
                  <a:rPr lang="en-US" dirty="0" err="1"/>
                  <a:t>Kangersertuaq</a:t>
                </a:r>
                <a:r>
                  <a:rPr lang="en-US" dirty="0"/>
                  <a:t> </a:t>
                </a:r>
              </a:p>
            </p:txBody>
          </p:sp>
        </p:grpSp>
        <p:sp>
          <p:nvSpPr>
            <p:cNvPr id="21" name="TextBox 20">
              <a:extLst>
                <a:ext uri="{FF2B5EF4-FFF2-40B4-BE49-F238E27FC236}">
                  <a16:creationId xmlns:a16="http://schemas.microsoft.com/office/drawing/2014/main" id="{703F7F00-5C65-4FE6-A041-5D56C8E91F06}"/>
                </a:ext>
              </a:extLst>
            </p:cNvPr>
            <p:cNvSpPr txBox="1"/>
            <p:nvPr/>
          </p:nvSpPr>
          <p:spPr>
            <a:xfrm rot="16200000">
              <a:off x="11036198" y="3290499"/>
              <a:ext cx="1263425" cy="276999"/>
            </a:xfrm>
            <a:prstGeom prst="rect">
              <a:avLst/>
            </a:prstGeom>
            <a:noFill/>
          </p:spPr>
          <p:txBody>
            <a:bodyPr wrap="square" rtlCol="0">
              <a:spAutoFit/>
            </a:bodyPr>
            <a:lstStyle/>
            <a:p>
              <a:r>
                <a:rPr lang="en-US" sz="1200" dirty="0"/>
                <a:t>Iceberg length</a:t>
              </a:r>
            </a:p>
          </p:txBody>
        </p:sp>
      </p:grpSp>
    </p:spTree>
    <p:extLst>
      <p:ext uri="{BB962C8B-B14F-4D97-AF65-F5344CB8AC3E}">
        <p14:creationId xmlns:p14="http://schemas.microsoft.com/office/powerpoint/2010/main" val="68306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2.91667E-6 -2.59259E-6 L -0.47721 0.00301 " pathEditMode="relative" rAng="0" ptsTypes="AA">
                                      <p:cBhvr>
                                        <p:cTn id="8" dur="2000" fill="hold"/>
                                        <p:tgtEl>
                                          <p:spTgt spid="9"/>
                                        </p:tgtEl>
                                        <p:attrNameLst>
                                          <p:attrName>ppt_x</p:attrName>
                                          <p:attrName>ppt_y</p:attrName>
                                        </p:attrNameLst>
                                      </p:cBhvr>
                                      <p:rCtr x="-23867" y="139"/>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8620</TotalTime>
  <Words>1594</Words>
  <Application>Microsoft Office PowerPoint</Application>
  <PresentationFormat>Widescreen</PresentationFormat>
  <Paragraphs>170</Paragraphs>
  <Slides>17</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Google Sans</vt:lpstr>
      <vt:lpstr>Google Sans</vt:lpstr>
      <vt:lpstr>Office Theme</vt:lpstr>
      <vt:lpstr>Can a glacier protect itself? Viewing sikkusak (ice mélange) as a heat sink</vt:lpstr>
      <vt:lpstr>The Greenland Ice Sheet</vt:lpstr>
      <vt:lpstr>The Greenland Ice 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the Ice Ends: Calving and Ice-Ocean Interactions at Helheim Glacier and Beyond</dc:title>
  <dc:creator>Shahin, Michael G</dc:creator>
  <cp:lastModifiedBy>Shahin, Michael G</cp:lastModifiedBy>
  <cp:revision>330</cp:revision>
  <dcterms:created xsi:type="dcterms:W3CDTF">2024-03-11T22:40:38Z</dcterms:created>
  <dcterms:modified xsi:type="dcterms:W3CDTF">2024-04-13T02:30:22Z</dcterms:modified>
</cp:coreProperties>
</file>